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fonts/font1.fntdata" ContentType="application/x-fontdata"/>
  <Override PartName="/ppt/fonts/font2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410" r:id="rId3"/>
    <p:sldId id="411" r:id="rId4"/>
    <p:sldId id="412" r:id="rId5"/>
    <p:sldId id="425" r:id="rId6"/>
    <p:sldId id="454" r:id="rId7"/>
    <p:sldId id="413" r:id="rId8"/>
    <p:sldId id="430" r:id="rId9"/>
    <p:sldId id="451" r:id="rId10"/>
    <p:sldId id="453" r:id="rId11"/>
    <p:sldId id="414" r:id="rId12"/>
    <p:sldId id="458" r:id="rId13"/>
    <p:sldId id="415" r:id="rId14"/>
    <p:sldId id="457" r:id="rId15"/>
    <p:sldId id="416" r:id="rId16"/>
    <p:sldId id="456" r:id="rId17"/>
    <p:sldId id="417" r:id="rId18"/>
  </p:sldIdLst>
  <p:sldSz cx="12192000" cy="6858000"/>
  <p:notesSz cx="6858000" cy="9144000"/>
  <p:embeddedFontLst>
    <p:embeddedFont>
      <p:font typeface="微软雅黑" panose="020B0503020204020204" pitchFamily="34" charset="-122"/>
      <p:regular r:id="rId22"/>
    </p:embeddedFont>
    <p:embeddedFont>
      <p:font typeface="汉仪中简黑简" panose="00020600040101010101" charset="-122"/>
      <p:regular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C5758"/>
    <a:srgbClr val="404040"/>
    <a:srgbClr val="5F777E"/>
    <a:srgbClr val="CDA189"/>
    <a:srgbClr val="EAEAEA"/>
    <a:srgbClr val="DCDCDC"/>
    <a:srgbClr val="F0F0F0"/>
    <a:srgbClr val="E6E6E6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/Users/zhangbohan/Library/Containers/com.tencent.xinWeChat/Data/Library/Application%20Support/com.tencent.xinWeChat/2.0b4.0.9/e489af00039ee011eb78e1c713dc10eb/Message/MessageTemp/bb6c31cb57f1f0a57caeb9ed7415ae7d/File/&#24037;&#20316;&#31807;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/Users/zhangbohan/Library/Containers/com.tencent.xinWeChat/Data/Library/Application%20Support/com.tencent.xinWeChat/2.0b4.0.9/e489af00039ee011eb78e1c713dc10eb/Message/MessageTemp/bb6c31cb57f1f0a57caeb9ed7415ae7d/File/&#24037;&#20316;&#31807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Male</c:v>
                </c:pt>
              </c:strCache>
            </c:strRef>
          </c:tx>
          <c:spPr>
            <a:solidFill>
              <a:srgbClr val="5F777E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>
                        <a:solidFill>
                          <a:schemeClr val="bg1"/>
                        </a:solidFill>
                      </a:rPr>
                      <a:t>29</a:t>
                    </a:r>
                    <a:endParaRPr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  <a:sym typeface="思源黑体 CN Bold" panose="020B0800000000000000" charset="-122"/>
                    </a:defRPr>
                  </a:pPr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>
                        <a:solidFill>
                          <a:schemeClr val="bg1"/>
                        </a:solidFill>
                      </a:rPr>
                      <a:t>5</a:t>
                    </a:r>
                    <a:endParaRPr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  <a:sym typeface="思源黑体 CN Bold" panose="020B0800000000000000" charset="-122"/>
                    </a:defRPr>
                  </a:pPr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>
                        <a:solidFill>
                          <a:schemeClr val="bg1"/>
                        </a:solidFill>
                      </a:rPr>
                      <a:t>12</a:t>
                    </a:r>
                    <a:endParaRPr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  <a:sym typeface="思源黑体 CN Bold" panose="020B0800000000000000" charset="-122"/>
                    </a:defRPr>
                  </a:pPr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>
                        <a:solidFill>
                          <a:schemeClr val="bg1"/>
                        </a:solidFill>
                      </a:rPr>
                      <a:t>7</a:t>
                    </a:r>
                    <a:endParaRPr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  <a:sym typeface="思源黑体 CN Bold" panose="020B0800000000000000" charset="-122"/>
                    </a:defRPr>
                  </a:pPr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思源黑体 CN Bold" panose="020B0800000000000000" charset="-122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Undergraduate</c:v>
                </c:pt>
                <c:pt idx="1">
                  <c:v>Postgraduate</c:v>
                </c:pt>
                <c:pt idx="2">
                  <c:v>Employee</c:v>
                </c:pt>
                <c:pt idx="3">
                  <c:v>Retired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29</c:v>
                </c:pt>
                <c:pt idx="1">
                  <c:v>5</c:v>
                </c:pt>
                <c:pt idx="2">
                  <c:v>12</c:v>
                </c:pt>
                <c:pt idx="3">
                  <c:v>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Female</c:v>
                </c:pt>
              </c:strCache>
            </c:strRef>
          </c:tx>
          <c:spPr>
            <a:solidFill>
              <a:srgbClr val="CDA189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>
                        <a:solidFill>
                          <a:schemeClr val="bg1"/>
                        </a:solidFill>
                      </a:rPr>
                      <a:t>58</a:t>
                    </a:r>
                    <a:endParaRPr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  <a:sym typeface="思源黑体 CN Bold" panose="020B0800000000000000" charset="-122"/>
                    </a:defRPr>
                  </a:pPr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>
                        <a:solidFill>
                          <a:schemeClr val="bg1"/>
                        </a:solidFill>
                      </a:rPr>
                      <a:t>10</a:t>
                    </a:r>
                    <a:endParaRPr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  <a:sym typeface="思源黑体 CN Bold" panose="020B0800000000000000" charset="-122"/>
                    </a:defRPr>
                  </a:pPr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>
                        <a:solidFill>
                          <a:schemeClr val="bg1"/>
                        </a:solidFill>
                      </a:rPr>
                      <a:t>24</a:t>
                    </a:r>
                    <a:endParaRPr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  <a:sym typeface="思源黑体 CN Bold" panose="020B0800000000000000" charset="-122"/>
                    </a:defRPr>
                  </a:pPr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>
                        <a:solidFill>
                          <a:schemeClr val="bg1"/>
                        </a:solidFill>
                      </a:rPr>
                      <a:t>10</a:t>
                    </a:r>
                    <a:endParaRPr>
                      <a:solidFill>
                        <a:schemeClr val="bg1"/>
                      </a:solidFill>
                    </a:endParaRPr>
                  </a:p>
                </c:rich>
              </c:tx>
              <c:numFmt formatCode="General" sourceLinked="1"/>
              <c:spPr>
                <a:noFill/>
                <a:ln>
                  <a:noFill/>
                </a:ln>
                <a:effectLst/>
              </c:spPr>
              <c:txPr>
                <a:bodyPr rot="0" spcFirstLastPara="0" vertOverflow="ellipsis" vert="horz" wrap="square" lIns="38100" tIns="19050" rIns="38100" bIns="19050" anchor="ctr" anchorCtr="1"/>
                <a:lstStyle/>
                <a:p>
                  <a:pPr>
                    <a:defRPr lang="zh-CN" sz="900" b="0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Bold" panose="020B0800000000000000" charset="-122"/>
                      <a:sym typeface="思源黑体 CN Bold" panose="020B0800000000000000" charset="-122"/>
                    </a:defRPr>
                  </a:pPr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思源黑体 CN Bold" panose="020B0800000000000000" charset="-122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Undergraduate</c:v>
                </c:pt>
                <c:pt idx="1">
                  <c:v>Postgraduate</c:v>
                </c:pt>
                <c:pt idx="2">
                  <c:v>Employee</c:v>
                </c:pt>
                <c:pt idx="3">
                  <c:v>Retired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58</c:v>
                </c:pt>
                <c:pt idx="1">
                  <c:v>10</c:v>
                </c:pt>
                <c:pt idx="2">
                  <c:v>24</c:v>
                </c:pt>
                <c:pt idx="3">
                  <c:v>10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69"/>
        <c:axId val="359397266"/>
        <c:axId val="976640550"/>
      </c:barChart>
      <c:catAx>
        <c:axId val="35939726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cap="none" spc="0" normalizeH="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  <c:crossAx val="976640550"/>
        <c:crosses val="autoZero"/>
        <c:auto val="1"/>
        <c:lblAlgn val="ctr"/>
        <c:lblOffset val="100"/>
        <c:noMultiLvlLbl val="0"/>
      </c:catAx>
      <c:valAx>
        <c:axId val="97664055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  <c:crossAx val="35939726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思源黑体 CN Bold" panose="020B0800000000000000" charset="-122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>
              <a:lumMod val="50000"/>
            </a:schemeClr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  <a:sym typeface="思源黑体 CN Bold" panose="020B0800000000000000" charset="-122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9516640419947"/>
          <c:y val="0.129168177812307"/>
          <c:w val="0.623633385826772"/>
          <c:h val="0.75803251007054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Sleep duration per day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EC7B7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7BC9BE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BBDDC7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F8EFCD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1">
                  <c:v>&gt; 7h</c:v>
                </c:pt>
                <c:pt idx="2">
                  <c:v>7h</c:v>
                </c:pt>
                <c:pt idx="3">
                  <c:v>&lt; 7h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1">
                  <c:v>72</c:v>
                </c:pt>
                <c:pt idx="2">
                  <c:v>41</c:v>
                </c:pt>
                <c:pt idx="3">
                  <c:v>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ayout>
        <c:manualLayout>
          <c:xMode val="edge"/>
          <c:yMode val="edge"/>
          <c:x val="0.326851851851852"/>
          <c:y val="0.89531914893617"/>
          <c:w val="0.347138047138047"/>
          <c:h val="0.101033434650456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思源黑体 CN Bold" panose="020B0800000000000000" charset="-122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>
              <a:lumMod val="50000"/>
            </a:schemeClr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  <a:sym typeface="思源黑体 CN Bold" panose="020B0800000000000000" charset="-122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Sleep duration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EC7B7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7BC9BE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explosion val="0"/>
            <c:spPr>
              <a:solidFill>
                <a:srgbClr val="BBDDC7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F8EFCD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lang="en-US" altLang="zh-CN" b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rPr>
                      <a:t>6.5%</a:t>
                    </a:r>
                    <a:endParaRPr lang="en-US" altLang="zh-CN" b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lang="en-US" altLang="zh-CN" b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rPr>
                      <a:t>26%</a:t>
                    </a:r>
                    <a:endParaRPr lang="en-US" altLang="zh-CN" b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lang="en-US" altLang="zh-CN" b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rPr>
                      <a:t>45%</a:t>
                    </a:r>
                    <a:endParaRPr lang="en-US" altLang="zh-CN" b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lang="en-US" altLang="zh-CN" b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rPr>
                      <a:t>22.5%</a:t>
                    </a:r>
                    <a:endParaRPr lang="en-US" altLang="zh-CN" b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endParaRP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思源黑体 CN Bold" panose="020B0800000000000000" charset="-122"/>
                  </a:defRPr>
                </a:pPr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Hard to sleep</c:v>
                </c:pt>
                <c:pt idx="1">
                  <c:v>Often dream</c:v>
                </c:pt>
                <c:pt idx="2">
                  <c:v>Occasionally dream</c:v>
                </c:pt>
                <c:pt idx="3">
                  <c:v>Fall fast asleep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40</c:v>
                </c:pt>
                <c:pt idx="2">
                  <c:v>70</c:v>
                </c:pt>
                <c:pt idx="3">
                  <c:v>35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egendEntry>
        <c:idx val="3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思源黑体 CN Bold" panose="020B0800000000000000" charset="-122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>
              <a:lumMod val="50000"/>
            </a:schemeClr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  <a:sym typeface="思源黑体 CN Bold" panose="020B0800000000000000" charset="-122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3726"/>
          <c:y val="0.107557028815649"/>
          <c:w val="0.94234"/>
          <c:h val="0.7732533333333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very good</c:v>
                </c:pt>
              </c:strCache>
            </c:strRef>
          </c:tx>
          <c:spPr>
            <a:solidFill>
              <a:srgbClr val="EC7B71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6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16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8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5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思源黑体 CN Bold" panose="020B0800000000000000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before 23:00</c:v>
                </c:pt>
                <c:pt idx="1">
                  <c:v>23:00-0:00</c:v>
                </c:pt>
                <c:pt idx="2">
                  <c:v>00:00-1:00</c:v>
                </c:pt>
                <c:pt idx="3">
                  <c:v>after 1:00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16</c:v>
                </c:pt>
                <c:pt idx="2">
                  <c:v>8</c:v>
                </c:pt>
                <c:pt idx="3">
                  <c:v>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good</c:v>
                </c:pt>
              </c:strCache>
            </c:strRef>
          </c:tx>
          <c:spPr>
            <a:solidFill>
              <a:srgbClr val="7BC9BE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13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28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19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10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思源黑体 CN Bold" panose="020B0800000000000000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before 23:00</c:v>
                </c:pt>
                <c:pt idx="1">
                  <c:v>23:00-0:00</c:v>
                </c:pt>
                <c:pt idx="2">
                  <c:v>00:00-1:00</c:v>
                </c:pt>
                <c:pt idx="3">
                  <c:v>after 1:00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13</c:v>
                </c:pt>
                <c:pt idx="1">
                  <c:v>28</c:v>
                </c:pt>
                <c:pt idx="2">
                  <c:v>19</c:v>
                </c:pt>
                <c:pt idx="3">
                  <c:v>10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not so good</c:v>
                </c:pt>
              </c:strCache>
            </c:strRef>
          </c:tx>
          <c:spPr>
            <a:solidFill>
              <a:srgbClr val="F8EFCD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15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t>10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4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/>
              <c:tx>
                <c:rich>
                  <a:bodyPr rot="0" spcFirstLastPara="0" vertOverflow="ellipsis" vert="horz" wrap="square" lIns="38100" tIns="19050" rIns="38100" bIns="19050" anchor="ctr" anchorCtr="1"/>
                  <a:lstStyle/>
                  <a:p>
                    <a:pPr defTabSz="914400">
                      <a:defRPr lang="zh-CN" sz="900" b="0" i="0" u="none" strike="noStrike" kern="1200" baseline="0">
                        <a:solidFill>
                          <a:schemeClr val="bg1">
                            <a:lumMod val="50000"/>
                          </a:schemeClr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Bold" panose="020B0800000000000000" charset="-122"/>
                        <a:sym typeface="思源黑体 CN Bold" panose="020B0800000000000000" charset="-122"/>
                      </a:defRPr>
                    </a:pPr>
                    <a:r>
                      <a:rPr b="1"/>
                      <a:t>11</a:t>
                    </a:r>
                    <a:endParaRPr b="1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Bold" panose="020B0800000000000000" charset="-122"/>
                    <a:sym typeface="思源黑体 CN Bold" panose="020B0800000000000000" charset="-122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before 23:00</c:v>
                </c:pt>
                <c:pt idx="1">
                  <c:v>23:00-0:00</c:v>
                </c:pt>
                <c:pt idx="2">
                  <c:v>00:00-1:00</c:v>
                </c:pt>
                <c:pt idx="3">
                  <c:v>after 1:00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15</c:v>
                </c:pt>
                <c:pt idx="1">
                  <c:v>10</c:v>
                </c:pt>
                <c:pt idx="2">
                  <c:v>4</c:v>
                </c:pt>
                <c:pt idx="3">
                  <c:v>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32830604"/>
        <c:axId val="287082369"/>
      </c:barChart>
      <c:catAx>
        <c:axId val="83283060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  <c:crossAx val="287082369"/>
        <c:crosses val="autoZero"/>
        <c:auto val="1"/>
        <c:lblAlgn val="ctr"/>
        <c:lblOffset val="100"/>
        <c:noMultiLvlLbl val="0"/>
      </c:catAx>
      <c:valAx>
        <c:axId val="28708236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  <c:crossAx val="8328306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思源黑体 CN Bold" panose="020B0800000000000000" charset="-122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思源黑体 CN Bold" panose="020B0800000000000000" charset="-122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>
              <a:lumMod val="50000"/>
            </a:schemeClr>
          </a:solidFill>
          <a:latin typeface="思源黑体 CN Bold" panose="020B0800000000000000" charset="-122"/>
          <a:ea typeface="思源黑体 CN Bold" panose="020B0800000000000000" charset="-122"/>
          <a:cs typeface="思源黑体 CN Bold" panose="020B0800000000000000" charset="-122"/>
          <a:sym typeface="思源黑体 CN Bold" panose="020B0800000000000000" charset="-122"/>
        </a:defRPr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1017639077341"/>
          <c:y val="0.0754739336492891"/>
          <c:w val="0.778453188602442"/>
          <c:h val="0.789502369668246"/>
        </c:manualLayout>
      </c:layout>
      <c:scatterChart>
        <c:scatterStyle val="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xVal>
            <c:numRef>
              <c:f>[工作簿.xlsx]Sheet1!$A$2:$A$156</c:f>
              <c:numCache>
                <c:formatCode>General</c:formatCode>
                <c:ptCount val="155"/>
                <c:pt idx="0">
                  <c:v>6</c:v>
                </c:pt>
                <c:pt idx="1">
                  <c:v>8</c:v>
                </c:pt>
                <c:pt idx="2">
                  <c:v>7.5</c:v>
                </c:pt>
                <c:pt idx="3">
                  <c:v>6</c:v>
                </c:pt>
                <c:pt idx="4">
                  <c:v>8</c:v>
                </c:pt>
                <c:pt idx="5">
                  <c:v>8</c:v>
                </c:pt>
                <c:pt idx="6">
                  <c:v>8</c:v>
                </c:pt>
                <c:pt idx="7">
                  <c:v>6</c:v>
                </c:pt>
                <c:pt idx="8">
                  <c:v>12</c:v>
                </c:pt>
                <c:pt idx="9">
                  <c:v>8</c:v>
                </c:pt>
                <c:pt idx="10">
                  <c:v>9</c:v>
                </c:pt>
                <c:pt idx="11">
                  <c:v>8</c:v>
                </c:pt>
                <c:pt idx="12">
                  <c:v>8</c:v>
                </c:pt>
                <c:pt idx="13">
                  <c:v>7</c:v>
                </c:pt>
                <c:pt idx="14">
                  <c:v>7</c:v>
                </c:pt>
                <c:pt idx="15">
                  <c:v>7</c:v>
                </c:pt>
                <c:pt idx="16">
                  <c:v>6</c:v>
                </c:pt>
                <c:pt idx="17">
                  <c:v>10</c:v>
                </c:pt>
                <c:pt idx="18">
                  <c:v>9</c:v>
                </c:pt>
                <c:pt idx="19">
                  <c:v>7</c:v>
                </c:pt>
                <c:pt idx="20">
                  <c:v>8</c:v>
                </c:pt>
                <c:pt idx="21">
                  <c:v>7</c:v>
                </c:pt>
                <c:pt idx="22">
                  <c:v>5</c:v>
                </c:pt>
                <c:pt idx="23">
                  <c:v>8</c:v>
                </c:pt>
                <c:pt idx="24">
                  <c:v>7</c:v>
                </c:pt>
                <c:pt idx="25">
                  <c:v>7</c:v>
                </c:pt>
                <c:pt idx="26">
                  <c:v>8</c:v>
                </c:pt>
                <c:pt idx="27">
                  <c:v>10</c:v>
                </c:pt>
                <c:pt idx="28">
                  <c:v>8</c:v>
                </c:pt>
                <c:pt idx="29">
                  <c:v>7</c:v>
                </c:pt>
                <c:pt idx="30">
                  <c:v>8</c:v>
                </c:pt>
                <c:pt idx="31">
                  <c:v>7</c:v>
                </c:pt>
                <c:pt idx="32">
                  <c:v>6</c:v>
                </c:pt>
                <c:pt idx="33">
                  <c:v>12</c:v>
                </c:pt>
                <c:pt idx="34">
                  <c:v>8</c:v>
                </c:pt>
                <c:pt idx="35">
                  <c:v>6</c:v>
                </c:pt>
                <c:pt idx="36">
                  <c:v>6</c:v>
                </c:pt>
                <c:pt idx="37">
                  <c:v>7</c:v>
                </c:pt>
                <c:pt idx="38">
                  <c:v>7</c:v>
                </c:pt>
                <c:pt idx="39">
                  <c:v>8</c:v>
                </c:pt>
                <c:pt idx="40">
                  <c:v>10</c:v>
                </c:pt>
                <c:pt idx="41">
                  <c:v>8</c:v>
                </c:pt>
                <c:pt idx="42">
                  <c:v>7</c:v>
                </c:pt>
                <c:pt idx="43">
                  <c:v>7</c:v>
                </c:pt>
                <c:pt idx="44">
                  <c:v>7</c:v>
                </c:pt>
                <c:pt idx="45">
                  <c:v>10</c:v>
                </c:pt>
                <c:pt idx="46">
                  <c:v>9</c:v>
                </c:pt>
                <c:pt idx="47">
                  <c:v>8</c:v>
                </c:pt>
                <c:pt idx="48">
                  <c:v>6</c:v>
                </c:pt>
                <c:pt idx="49">
                  <c:v>7</c:v>
                </c:pt>
                <c:pt idx="50">
                  <c:v>8</c:v>
                </c:pt>
                <c:pt idx="51">
                  <c:v>6.5</c:v>
                </c:pt>
                <c:pt idx="52">
                  <c:v>8.5</c:v>
                </c:pt>
                <c:pt idx="53">
                  <c:v>8</c:v>
                </c:pt>
                <c:pt idx="54">
                  <c:v>7</c:v>
                </c:pt>
                <c:pt idx="55">
                  <c:v>7</c:v>
                </c:pt>
                <c:pt idx="56">
                  <c:v>7</c:v>
                </c:pt>
                <c:pt idx="57">
                  <c:v>7</c:v>
                </c:pt>
                <c:pt idx="58">
                  <c:v>8</c:v>
                </c:pt>
                <c:pt idx="59">
                  <c:v>6.5</c:v>
                </c:pt>
                <c:pt idx="60">
                  <c:v>8</c:v>
                </c:pt>
                <c:pt idx="61">
                  <c:v>6</c:v>
                </c:pt>
                <c:pt idx="62">
                  <c:v>7</c:v>
                </c:pt>
                <c:pt idx="63">
                  <c:v>7.5</c:v>
                </c:pt>
                <c:pt idx="64">
                  <c:v>7</c:v>
                </c:pt>
                <c:pt idx="65">
                  <c:v>8</c:v>
                </c:pt>
                <c:pt idx="66">
                  <c:v>6</c:v>
                </c:pt>
                <c:pt idx="67">
                  <c:v>5</c:v>
                </c:pt>
                <c:pt idx="68">
                  <c:v>7</c:v>
                </c:pt>
                <c:pt idx="69">
                  <c:v>6</c:v>
                </c:pt>
                <c:pt idx="70">
                  <c:v>8</c:v>
                </c:pt>
                <c:pt idx="71">
                  <c:v>6</c:v>
                </c:pt>
                <c:pt idx="72">
                  <c:v>7</c:v>
                </c:pt>
                <c:pt idx="73">
                  <c:v>7</c:v>
                </c:pt>
                <c:pt idx="74">
                  <c:v>7</c:v>
                </c:pt>
                <c:pt idx="75">
                  <c:v>7</c:v>
                </c:pt>
                <c:pt idx="76">
                  <c:v>7</c:v>
                </c:pt>
                <c:pt idx="77">
                  <c:v>7.5</c:v>
                </c:pt>
                <c:pt idx="78">
                  <c:v>8</c:v>
                </c:pt>
                <c:pt idx="79">
                  <c:v>7</c:v>
                </c:pt>
                <c:pt idx="80">
                  <c:v>8</c:v>
                </c:pt>
                <c:pt idx="81">
                  <c:v>6</c:v>
                </c:pt>
                <c:pt idx="82">
                  <c:v>8</c:v>
                </c:pt>
                <c:pt idx="83">
                  <c:v>5.5</c:v>
                </c:pt>
                <c:pt idx="84">
                  <c:v>8</c:v>
                </c:pt>
                <c:pt idx="85">
                  <c:v>6</c:v>
                </c:pt>
                <c:pt idx="86">
                  <c:v>9</c:v>
                </c:pt>
                <c:pt idx="87">
                  <c:v>7.5</c:v>
                </c:pt>
                <c:pt idx="88">
                  <c:v>8</c:v>
                </c:pt>
                <c:pt idx="89">
                  <c:v>6</c:v>
                </c:pt>
                <c:pt idx="90">
                  <c:v>6</c:v>
                </c:pt>
                <c:pt idx="91">
                  <c:v>6</c:v>
                </c:pt>
                <c:pt idx="92">
                  <c:v>7</c:v>
                </c:pt>
                <c:pt idx="93">
                  <c:v>8</c:v>
                </c:pt>
                <c:pt idx="94">
                  <c:v>8</c:v>
                </c:pt>
                <c:pt idx="95">
                  <c:v>6.5</c:v>
                </c:pt>
                <c:pt idx="96">
                  <c:v>7</c:v>
                </c:pt>
                <c:pt idx="97">
                  <c:v>8</c:v>
                </c:pt>
                <c:pt idx="98">
                  <c:v>7</c:v>
                </c:pt>
                <c:pt idx="99">
                  <c:v>8</c:v>
                </c:pt>
                <c:pt idx="100">
                  <c:v>8</c:v>
                </c:pt>
                <c:pt idx="101">
                  <c:v>6.5</c:v>
                </c:pt>
                <c:pt idx="102">
                  <c:v>6</c:v>
                </c:pt>
                <c:pt idx="103">
                  <c:v>8</c:v>
                </c:pt>
                <c:pt idx="104">
                  <c:v>8</c:v>
                </c:pt>
                <c:pt idx="105">
                  <c:v>7</c:v>
                </c:pt>
                <c:pt idx="106">
                  <c:v>8</c:v>
                </c:pt>
                <c:pt idx="107">
                  <c:v>8</c:v>
                </c:pt>
                <c:pt idx="108">
                  <c:v>6</c:v>
                </c:pt>
                <c:pt idx="109">
                  <c:v>7</c:v>
                </c:pt>
                <c:pt idx="110">
                  <c:v>9</c:v>
                </c:pt>
                <c:pt idx="111">
                  <c:v>5</c:v>
                </c:pt>
                <c:pt idx="112">
                  <c:v>10</c:v>
                </c:pt>
                <c:pt idx="113">
                  <c:v>9</c:v>
                </c:pt>
                <c:pt idx="114">
                  <c:v>8</c:v>
                </c:pt>
                <c:pt idx="115">
                  <c:v>8</c:v>
                </c:pt>
                <c:pt idx="116">
                  <c:v>8</c:v>
                </c:pt>
                <c:pt idx="117">
                  <c:v>5</c:v>
                </c:pt>
                <c:pt idx="118">
                  <c:v>6</c:v>
                </c:pt>
                <c:pt idx="119">
                  <c:v>9</c:v>
                </c:pt>
                <c:pt idx="120">
                  <c:v>5</c:v>
                </c:pt>
                <c:pt idx="121">
                  <c:v>5</c:v>
                </c:pt>
                <c:pt idx="122">
                  <c:v>8</c:v>
                </c:pt>
                <c:pt idx="123">
                  <c:v>10.5</c:v>
                </c:pt>
                <c:pt idx="124">
                  <c:v>7</c:v>
                </c:pt>
                <c:pt idx="125">
                  <c:v>6</c:v>
                </c:pt>
                <c:pt idx="126">
                  <c:v>8</c:v>
                </c:pt>
                <c:pt idx="127">
                  <c:v>7</c:v>
                </c:pt>
                <c:pt idx="128">
                  <c:v>8</c:v>
                </c:pt>
                <c:pt idx="129">
                  <c:v>8</c:v>
                </c:pt>
                <c:pt idx="130">
                  <c:v>7</c:v>
                </c:pt>
                <c:pt idx="131">
                  <c:v>9</c:v>
                </c:pt>
                <c:pt idx="132">
                  <c:v>5</c:v>
                </c:pt>
                <c:pt idx="133">
                  <c:v>7.5</c:v>
                </c:pt>
                <c:pt idx="134">
                  <c:v>6</c:v>
                </c:pt>
                <c:pt idx="135">
                  <c:v>8</c:v>
                </c:pt>
                <c:pt idx="136">
                  <c:v>5</c:v>
                </c:pt>
                <c:pt idx="137">
                  <c:v>6</c:v>
                </c:pt>
                <c:pt idx="138">
                  <c:v>8</c:v>
                </c:pt>
                <c:pt idx="139">
                  <c:v>5</c:v>
                </c:pt>
                <c:pt idx="140">
                  <c:v>9</c:v>
                </c:pt>
                <c:pt idx="141">
                  <c:v>7</c:v>
                </c:pt>
                <c:pt idx="142">
                  <c:v>7</c:v>
                </c:pt>
                <c:pt idx="143">
                  <c:v>8</c:v>
                </c:pt>
                <c:pt idx="144">
                  <c:v>7</c:v>
                </c:pt>
                <c:pt idx="145">
                  <c:v>7</c:v>
                </c:pt>
                <c:pt idx="146">
                  <c:v>6</c:v>
                </c:pt>
                <c:pt idx="147">
                  <c:v>5.5</c:v>
                </c:pt>
                <c:pt idx="148">
                  <c:v>7</c:v>
                </c:pt>
                <c:pt idx="149">
                  <c:v>8</c:v>
                </c:pt>
                <c:pt idx="150">
                  <c:v>8</c:v>
                </c:pt>
                <c:pt idx="151">
                  <c:v>5</c:v>
                </c:pt>
                <c:pt idx="152">
                  <c:v>7</c:v>
                </c:pt>
                <c:pt idx="153">
                  <c:v>5</c:v>
                </c:pt>
                <c:pt idx="154">
                  <c:v>5</c:v>
                </c:pt>
              </c:numCache>
            </c:numRef>
          </c:xVal>
          <c:yVal>
            <c:numRef>
              <c:f>[工作簿.xlsx]Sheet1!$B$2:$B$156</c:f>
              <c:numCache>
                <c:formatCode>General</c:formatCode>
                <c:ptCount val="155"/>
                <c:pt idx="0">
                  <c:v>16.61</c:v>
                </c:pt>
                <c:pt idx="1">
                  <c:v>20.45</c:v>
                </c:pt>
                <c:pt idx="2">
                  <c:v>21.51</c:v>
                </c:pt>
                <c:pt idx="3">
                  <c:v>25.1</c:v>
                </c:pt>
                <c:pt idx="4">
                  <c:v>21.48</c:v>
                </c:pt>
                <c:pt idx="5">
                  <c:v>17.51</c:v>
                </c:pt>
                <c:pt idx="6">
                  <c:v>19.26</c:v>
                </c:pt>
                <c:pt idx="7">
                  <c:v>21.6</c:v>
                </c:pt>
                <c:pt idx="8">
                  <c:v>20.76</c:v>
                </c:pt>
                <c:pt idx="9">
                  <c:v>17.37</c:v>
                </c:pt>
                <c:pt idx="10">
                  <c:v>20.2</c:v>
                </c:pt>
                <c:pt idx="11">
                  <c:v>19.68</c:v>
                </c:pt>
                <c:pt idx="12">
                  <c:v>31.25</c:v>
                </c:pt>
                <c:pt idx="13">
                  <c:v>23.31</c:v>
                </c:pt>
                <c:pt idx="14">
                  <c:v>16.53</c:v>
                </c:pt>
                <c:pt idx="15">
                  <c:v>20.2</c:v>
                </c:pt>
                <c:pt idx="16">
                  <c:v>16.53</c:v>
                </c:pt>
                <c:pt idx="17">
                  <c:v>20.11</c:v>
                </c:pt>
                <c:pt idx="18">
                  <c:v>18.25</c:v>
                </c:pt>
                <c:pt idx="19">
                  <c:v>20.79</c:v>
                </c:pt>
                <c:pt idx="20">
                  <c:v>19.05</c:v>
                </c:pt>
                <c:pt idx="21">
                  <c:v>24.38</c:v>
                </c:pt>
                <c:pt idx="22">
                  <c:v>20.66</c:v>
                </c:pt>
                <c:pt idx="23">
                  <c:v>22.6</c:v>
                </c:pt>
                <c:pt idx="24">
                  <c:v>27.78</c:v>
                </c:pt>
                <c:pt idx="25">
                  <c:v>20.48</c:v>
                </c:pt>
                <c:pt idx="26">
                  <c:v>33.2</c:v>
                </c:pt>
                <c:pt idx="27">
                  <c:v>18.37</c:v>
                </c:pt>
                <c:pt idx="28">
                  <c:v>20.52</c:v>
                </c:pt>
                <c:pt idx="29">
                  <c:v>20.07</c:v>
                </c:pt>
                <c:pt idx="30">
                  <c:v>21.91</c:v>
                </c:pt>
                <c:pt idx="31">
                  <c:v>20.83</c:v>
                </c:pt>
                <c:pt idx="32">
                  <c:v>27.17</c:v>
                </c:pt>
                <c:pt idx="33">
                  <c:v>19.2</c:v>
                </c:pt>
                <c:pt idx="34">
                  <c:v>20.9</c:v>
                </c:pt>
                <c:pt idx="35">
                  <c:v>23.89</c:v>
                </c:pt>
                <c:pt idx="36">
                  <c:v>20.82</c:v>
                </c:pt>
                <c:pt idx="37">
                  <c:v>22.16</c:v>
                </c:pt>
                <c:pt idx="38">
                  <c:v>19.49</c:v>
                </c:pt>
                <c:pt idx="39">
                  <c:v>15.63</c:v>
                </c:pt>
                <c:pt idx="40">
                  <c:v>22.03</c:v>
                </c:pt>
                <c:pt idx="41">
                  <c:v>36</c:v>
                </c:pt>
                <c:pt idx="42">
                  <c:v>19.53</c:v>
                </c:pt>
                <c:pt idx="43">
                  <c:v>19.53</c:v>
                </c:pt>
                <c:pt idx="44">
                  <c:v>21.78</c:v>
                </c:pt>
                <c:pt idx="45">
                  <c:v>17.19</c:v>
                </c:pt>
                <c:pt idx="46">
                  <c:v>18.14</c:v>
                </c:pt>
                <c:pt idx="47">
                  <c:v>22.46</c:v>
                </c:pt>
                <c:pt idx="48">
                  <c:v>25.24</c:v>
                </c:pt>
                <c:pt idx="49">
                  <c:v>36.89</c:v>
                </c:pt>
                <c:pt idx="50">
                  <c:v>15.83</c:v>
                </c:pt>
                <c:pt idx="51">
                  <c:v>19.36</c:v>
                </c:pt>
                <c:pt idx="52">
                  <c:v>19.49</c:v>
                </c:pt>
                <c:pt idx="53">
                  <c:v>31.89</c:v>
                </c:pt>
                <c:pt idx="54">
                  <c:v>18.19</c:v>
                </c:pt>
                <c:pt idx="55">
                  <c:v>26.87</c:v>
                </c:pt>
                <c:pt idx="56">
                  <c:v>19.73</c:v>
                </c:pt>
                <c:pt idx="57">
                  <c:v>22.86</c:v>
                </c:pt>
                <c:pt idx="58">
                  <c:v>20.96</c:v>
                </c:pt>
                <c:pt idx="59">
                  <c:v>22.15</c:v>
                </c:pt>
                <c:pt idx="60">
                  <c:v>28.39</c:v>
                </c:pt>
                <c:pt idx="61">
                  <c:v>20.7</c:v>
                </c:pt>
                <c:pt idx="62">
                  <c:v>27.77</c:v>
                </c:pt>
                <c:pt idx="63">
                  <c:v>23.05</c:v>
                </c:pt>
                <c:pt idx="64">
                  <c:v>22.86</c:v>
                </c:pt>
                <c:pt idx="65">
                  <c:v>22.86</c:v>
                </c:pt>
                <c:pt idx="66">
                  <c:v>19.38</c:v>
                </c:pt>
                <c:pt idx="67">
                  <c:v>28.07</c:v>
                </c:pt>
                <c:pt idx="68">
                  <c:v>24.45</c:v>
                </c:pt>
                <c:pt idx="69">
                  <c:v>29.76</c:v>
                </c:pt>
                <c:pt idx="70">
                  <c:v>18.37</c:v>
                </c:pt>
                <c:pt idx="71">
                  <c:v>19.6</c:v>
                </c:pt>
                <c:pt idx="72">
                  <c:v>15.61</c:v>
                </c:pt>
                <c:pt idx="73">
                  <c:v>20.3</c:v>
                </c:pt>
                <c:pt idx="74">
                  <c:v>20.52</c:v>
                </c:pt>
                <c:pt idx="75">
                  <c:v>22.86</c:v>
                </c:pt>
                <c:pt idx="76">
                  <c:v>25.35</c:v>
                </c:pt>
                <c:pt idx="77">
                  <c:v>20.7</c:v>
                </c:pt>
                <c:pt idx="78">
                  <c:v>21.61</c:v>
                </c:pt>
                <c:pt idx="79">
                  <c:v>22.23</c:v>
                </c:pt>
                <c:pt idx="80">
                  <c:v>20.43</c:v>
                </c:pt>
                <c:pt idx="81">
                  <c:v>23.05</c:v>
                </c:pt>
                <c:pt idx="82">
                  <c:v>25.95</c:v>
                </c:pt>
                <c:pt idx="83">
                  <c:v>13.56</c:v>
                </c:pt>
                <c:pt idx="84">
                  <c:v>22.64</c:v>
                </c:pt>
                <c:pt idx="85">
                  <c:v>22.03</c:v>
                </c:pt>
                <c:pt idx="86">
                  <c:v>18.37</c:v>
                </c:pt>
                <c:pt idx="87">
                  <c:v>19.63</c:v>
                </c:pt>
                <c:pt idx="88">
                  <c:v>18.78</c:v>
                </c:pt>
                <c:pt idx="89">
                  <c:v>22.38</c:v>
                </c:pt>
                <c:pt idx="90">
                  <c:v>26.12</c:v>
                </c:pt>
                <c:pt idx="91">
                  <c:v>26.57</c:v>
                </c:pt>
                <c:pt idx="92">
                  <c:v>18.29</c:v>
                </c:pt>
                <c:pt idx="93">
                  <c:v>22.04</c:v>
                </c:pt>
                <c:pt idx="94">
                  <c:v>24.97</c:v>
                </c:pt>
                <c:pt idx="95">
                  <c:v>21.48</c:v>
                </c:pt>
                <c:pt idx="96">
                  <c:v>29.98</c:v>
                </c:pt>
                <c:pt idx="97">
                  <c:v>26.15</c:v>
                </c:pt>
                <c:pt idx="98">
                  <c:v>25.1</c:v>
                </c:pt>
                <c:pt idx="99">
                  <c:v>24.39</c:v>
                </c:pt>
                <c:pt idx="100">
                  <c:v>26.3</c:v>
                </c:pt>
                <c:pt idx="101">
                  <c:v>22.04</c:v>
                </c:pt>
                <c:pt idx="102">
                  <c:v>23.31</c:v>
                </c:pt>
                <c:pt idx="103">
                  <c:v>21.26</c:v>
                </c:pt>
                <c:pt idx="104">
                  <c:v>23.83</c:v>
                </c:pt>
                <c:pt idx="105">
                  <c:v>20.57</c:v>
                </c:pt>
                <c:pt idx="106">
                  <c:v>21.6</c:v>
                </c:pt>
                <c:pt idx="107">
                  <c:v>17.72</c:v>
                </c:pt>
                <c:pt idx="108">
                  <c:v>19.87</c:v>
                </c:pt>
                <c:pt idx="109">
                  <c:v>23.88</c:v>
                </c:pt>
                <c:pt idx="110">
                  <c:v>19.82</c:v>
                </c:pt>
                <c:pt idx="111">
                  <c:v>20.83</c:v>
                </c:pt>
                <c:pt idx="112">
                  <c:v>21.22</c:v>
                </c:pt>
                <c:pt idx="113">
                  <c:v>21.01</c:v>
                </c:pt>
                <c:pt idx="114">
                  <c:v>22.34</c:v>
                </c:pt>
                <c:pt idx="115">
                  <c:v>16.53</c:v>
                </c:pt>
                <c:pt idx="116">
                  <c:v>19.49</c:v>
                </c:pt>
                <c:pt idx="117">
                  <c:v>26.04</c:v>
                </c:pt>
                <c:pt idx="118">
                  <c:v>24.62</c:v>
                </c:pt>
                <c:pt idx="119">
                  <c:v>20.83</c:v>
                </c:pt>
                <c:pt idx="120">
                  <c:v>20.2</c:v>
                </c:pt>
                <c:pt idx="121">
                  <c:v>22.49</c:v>
                </c:pt>
                <c:pt idx="122">
                  <c:v>20.06</c:v>
                </c:pt>
                <c:pt idx="123">
                  <c:v>18.59</c:v>
                </c:pt>
                <c:pt idx="124">
                  <c:v>19.49</c:v>
                </c:pt>
                <c:pt idx="125">
                  <c:v>20.55</c:v>
                </c:pt>
                <c:pt idx="126">
                  <c:v>20.55</c:v>
                </c:pt>
                <c:pt idx="127">
                  <c:v>19.26</c:v>
                </c:pt>
                <c:pt idx="128">
                  <c:v>22.86</c:v>
                </c:pt>
                <c:pt idx="129">
                  <c:v>21.26</c:v>
                </c:pt>
                <c:pt idx="130">
                  <c:v>19.47</c:v>
                </c:pt>
                <c:pt idx="131">
                  <c:v>20.55</c:v>
                </c:pt>
                <c:pt idx="132">
                  <c:v>20.76</c:v>
                </c:pt>
                <c:pt idx="133">
                  <c:v>16.9</c:v>
                </c:pt>
                <c:pt idx="134">
                  <c:v>18.78</c:v>
                </c:pt>
                <c:pt idx="135">
                  <c:v>20.55</c:v>
                </c:pt>
                <c:pt idx="136">
                  <c:v>27.16</c:v>
                </c:pt>
                <c:pt idx="137">
                  <c:v>22.15</c:v>
                </c:pt>
                <c:pt idx="138">
                  <c:v>20.52</c:v>
                </c:pt>
                <c:pt idx="139">
                  <c:v>31.22</c:v>
                </c:pt>
                <c:pt idx="140">
                  <c:v>23.36</c:v>
                </c:pt>
                <c:pt idx="141">
                  <c:v>21.97</c:v>
                </c:pt>
                <c:pt idx="142">
                  <c:v>22.49</c:v>
                </c:pt>
                <c:pt idx="143">
                  <c:v>19.81</c:v>
                </c:pt>
                <c:pt idx="144">
                  <c:v>25.71</c:v>
                </c:pt>
                <c:pt idx="145">
                  <c:v>21.19</c:v>
                </c:pt>
                <c:pt idx="146">
                  <c:v>28.41</c:v>
                </c:pt>
                <c:pt idx="147">
                  <c:v>23.05</c:v>
                </c:pt>
                <c:pt idx="148">
                  <c:v>23.05</c:v>
                </c:pt>
                <c:pt idx="149">
                  <c:v>27.68</c:v>
                </c:pt>
                <c:pt idx="150">
                  <c:v>24.8</c:v>
                </c:pt>
                <c:pt idx="151">
                  <c:v>28.04</c:v>
                </c:pt>
                <c:pt idx="152">
                  <c:v>26.95</c:v>
                </c:pt>
                <c:pt idx="153">
                  <c:v>24.65</c:v>
                </c:pt>
                <c:pt idx="154">
                  <c:v>30.82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41098418"/>
        <c:axId val="478797773"/>
      </c:scatterChart>
      <c:valAx>
        <c:axId val="641098418"/>
        <c:scaling>
          <c:orientation val="minMax"/>
          <c:max val="12"/>
          <c:min val="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78797773"/>
        <c:crosses val="autoZero"/>
        <c:crossBetween val="midCat"/>
      </c:valAx>
      <c:valAx>
        <c:axId val="47879777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4109841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1303503519702"/>
          <c:y val="0.142355449642544"/>
          <c:w val="0.773962294684036"/>
          <c:h val="0.806020318575191"/>
        </c:manualLayout>
      </c:layout>
      <c:scatterChart>
        <c:scatterStyle val="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elete val="1"/>
          </c:dLbls>
          <c:xVal>
            <c:numRef>
              <c:f>[工作簿.xlsx]Sheet1!$A$2:$A$156</c:f>
              <c:numCache>
                <c:formatCode>General</c:formatCode>
                <c:ptCount val="155"/>
                <c:pt idx="0">
                  <c:v>48</c:v>
                </c:pt>
                <c:pt idx="1">
                  <c:v>55</c:v>
                </c:pt>
                <c:pt idx="2">
                  <c:v>60</c:v>
                </c:pt>
                <c:pt idx="3">
                  <c:v>76</c:v>
                </c:pt>
                <c:pt idx="4">
                  <c:v>55</c:v>
                </c:pt>
                <c:pt idx="5">
                  <c:v>50</c:v>
                </c:pt>
                <c:pt idx="6">
                  <c:v>55</c:v>
                </c:pt>
                <c:pt idx="7">
                  <c:v>70</c:v>
                </c:pt>
                <c:pt idx="8">
                  <c:v>60</c:v>
                </c:pt>
                <c:pt idx="9">
                  <c:v>52</c:v>
                </c:pt>
                <c:pt idx="10">
                  <c:v>55</c:v>
                </c:pt>
                <c:pt idx="11">
                  <c:v>51</c:v>
                </c:pt>
                <c:pt idx="12">
                  <c:v>80</c:v>
                </c:pt>
                <c:pt idx="13">
                  <c:v>65</c:v>
                </c:pt>
                <c:pt idx="14">
                  <c:v>45</c:v>
                </c:pt>
                <c:pt idx="15">
                  <c:v>57</c:v>
                </c:pt>
                <c:pt idx="16">
                  <c:v>45</c:v>
                </c:pt>
                <c:pt idx="17">
                  <c:v>63</c:v>
                </c:pt>
                <c:pt idx="18">
                  <c:v>54</c:v>
                </c:pt>
                <c:pt idx="19">
                  <c:v>65</c:v>
                </c:pt>
                <c:pt idx="20">
                  <c:v>50</c:v>
                </c:pt>
                <c:pt idx="21">
                  <c:v>79</c:v>
                </c:pt>
                <c:pt idx="22">
                  <c:v>64</c:v>
                </c:pt>
                <c:pt idx="23">
                  <c:v>70</c:v>
                </c:pt>
                <c:pt idx="24">
                  <c:v>90</c:v>
                </c:pt>
                <c:pt idx="25">
                  <c:v>62</c:v>
                </c:pt>
                <c:pt idx="26">
                  <c:v>85</c:v>
                </c:pt>
                <c:pt idx="27">
                  <c:v>50</c:v>
                </c:pt>
                <c:pt idx="28">
                  <c:v>65</c:v>
                </c:pt>
                <c:pt idx="29">
                  <c:v>58</c:v>
                </c:pt>
                <c:pt idx="30">
                  <c:v>75</c:v>
                </c:pt>
                <c:pt idx="31">
                  <c:v>67.5</c:v>
                </c:pt>
                <c:pt idx="32">
                  <c:v>90</c:v>
                </c:pt>
                <c:pt idx="33">
                  <c:v>51</c:v>
                </c:pt>
                <c:pt idx="34">
                  <c:v>59</c:v>
                </c:pt>
                <c:pt idx="35">
                  <c:v>80</c:v>
                </c:pt>
                <c:pt idx="36">
                  <c:v>56</c:v>
                </c:pt>
                <c:pt idx="37">
                  <c:v>80</c:v>
                </c:pt>
                <c:pt idx="38">
                  <c:v>59</c:v>
                </c:pt>
                <c:pt idx="39">
                  <c:v>40</c:v>
                </c:pt>
                <c:pt idx="40">
                  <c:v>55</c:v>
                </c:pt>
                <c:pt idx="41">
                  <c:v>98</c:v>
                </c:pt>
                <c:pt idx="42">
                  <c:v>50</c:v>
                </c:pt>
                <c:pt idx="43">
                  <c:v>50</c:v>
                </c:pt>
                <c:pt idx="44">
                  <c:v>69</c:v>
                </c:pt>
                <c:pt idx="45">
                  <c:v>44</c:v>
                </c:pt>
                <c:pt idx="46">
                  <c:v>50</c:v>
                </c:pt>
                <c:pt idx="47">
                  <c:v>68</c:v>
                </c:pt>
                <c:pt idx="48">
                  <c:v>63</c:v>
                </c:pt>
                <c:pt idx="49">
                  <c:v>98</c:v>
                </c:pt>
                <c:pt idx="50">
                  <c:v>53</c:v>
                </c:pt>
                <c:pt idx="51">
                  <c:v>54</c:v>
                </c:pt>
                <c:pt idx="52">
                  <c:v>55</c:v>
                </c:pt>
                <c:pt idx="53">
                  <c:v>90</c:v>
                </c:pt>
                <c:pt idx="54">
                  <c:v>57</c:v>
                </c:pt>
                <c:pt idx="55">
                  <c:v>90</c:v>
                </c:pt>
                <c:pt idx="56">
                  <c:v>62.5</c:v>
                </c:pt>
                <c:pt idx="57">
                  <c:v>60</c:v>
                </c:pt>
                <c:pt idx="58">
                  <c:v>55</c:v>
                </c:pt>
                <c:pt idx="59">
                  <c:v>64</c:v>
                </c:pt>
                <c:pt idx="60">
                  <c:v>93</c:v>
                </c:pt>
                <c:pt idx="61">
                  <c:v>53</c:v>
                </c:pt>
                <c:pt idx="62">
                  <c:v>87</c:v>
                </c:pt>
                <c:pt idx="63">
                  <c:v>59</c:v>
                </c:pt>
                <c:pt idx="64">
                  <c:v>60</c:v>
                </c:pt>
                <c:pt idx="65">
                  <c:v>70</c:v>
                </c:pt>
                <c:pt idx="66">
                  <c:v>58</c:v>
                </c:pt>
                <c:pt idx="67">
                  <c:v>84</c:v>
                </c:pt>
                <c:pt idx="68">
                  <c:v>81</c:v>
                </c:pt>
                <c:pt idx="69">
                  <c:v>84</c:v>
                </c:pt>
                <c:pt idx="70">
                  <c:v>50</c:v>
                </c:pt>
                <c:pt idx="71">
                  <c:v>54</c:v>
                </c:pt>
                <c:pt idx="72">
                  <c:v>50</c:v>
                </c:pt>
                <c:pt idx="73">
                  <c:v>71</c:v>
                </c:pt>
                <c:pt idx="74">
                  <c:v>65</c:v>
                </c:pt>
                <c:pt idx="75">
                  <c:v>70</c:v>
                </c:pt>
                <c:pt idx="76">
                  <c:v>75</c:v>
                </c:pt>
                <c:pt idx="77">
                  <c:v>55</c:v>
                </c:pt>
                <c:pt idx="78">
                  <c:v>78</c:v>
                </c:pt>
                <c:pt idx="79">
                  <c:v>55.5</c:v>
                </c:pt>
                <c:pt idx="80">
                  <c:v>51</c:v>
                </c:pt>
                <c:pt idx="81">
                  <c:v>59</c:v>
                </c:pt>
                <c:pt idx="82">
                  <c:v>75</c:v>
                </c:pt>
                <c:pt idx="83">
                  <c:v>42</c:v>
                </c:pt>
                <c:pt idx="84">
                  <c:v>53</c:v>
                </c:pt>
                <c:pt idx="85">
                  <c:v>55</c:v>
                </c:pt>
                <c:pt idx="86">
                  <c:v>50</c:v>
                </c:pt>
                <c:pt idx="87">
                  <c:v>49</c:v>
                </c:pt>
                <c:pt idx="88">
                  <c:v>53</c:v>
                </c:pt>
                <c:pt idx="89">
                  <c:v>58</c:v>
                </c:pt>
                <c:pt idx="90">
                  <c:v>80</c:v>
                </c:pt>
                <c:pt idx="91">
                  <c:v>75</c:v>
                </c:pt>
                <c:pt idx="92">
                  <c:v>51</c:v>
                </c:pt>
                <c:pt idx="93">
                  <c:v>60</c:v>
                </c:pt>
                <c:pt idx="94">
                  <c:v>80</c:v>
                </c:pt>
                <c:pt idx="95">
                  <c:v>55</c:v>
                </c:pt>
                <c:pt idx="96">
                  <c:v>95</c:v>
                </c:pt>
                <c:pt idx="97">
                  <c:v>81</c:v>
                </c:pt>
                <c:pt idx="98">
                  <c:v>70</c:v>
                </c:pt>
                <c:pt idx="99">
                  <c:v>73</c:v>
                </c:pt>
                <c:pt idx="100">
                  <c:v>76</c:v>
                </c:pt>
                <c:pt idx="101">
                  <c:v>60</c:v>
                </c:pt>
                <c:pt idx="102">
                  <c:v>65</c:v>
                </c:pt>
                <c:pt idx="103">
                  <c:v>60</c:v>
                </c:pt>
                <c:pt idx="104">
                  <c:v>61</c:v>
                </c:pt>
                <c:pt idx="105">
                  <c:v>52</c:v>
                </c:pt>
                <c:pt idx="106">
                  <c:v>70</c:v>
                </c:pt>
                <c:pt idx="107">
                  <c:v>60</c:v>
                </c:pt>
                <c:pt idx="108">
                  <c:v>68</c:v>
                </c:pt>
                <c:pt idx="109">
                  <c:v>65</c:v>
                </c:pt>
                <c:pt idx="110">
                  <c:v>60</c:v>
                </c:pt>
                <c:pt idx="111">
                  <c:v>52</c:v>
                </c:pt>
                <c:pt idx="112">
                  <c:v>65</c:v>
                </c:pt>
                <c:pt idx="113">
                  <c:v>60</c:v>
                </c:pt>
                <c:pt idx="114">
                  <c:v>74</c:v>
                </c:pt>
                <c:pt idx="115">
                  <c:v>45</c:v>
                </c:pt>
                <c:pt idx="116">
                  <c:v>55</c:v>
                </c:pt>
                <c:pt idx="117">
                  <c:v>65</c:v>
                </c:pt>
                <c:pt idx="118">
                  <c:v>78</c:v>
                </c:pt>
                <c:pt idx="119">
                  <c:v>66</c:v>
                </c:pt>
                <c:pt idx="120">
                  <c:v>55</c:v>
                </c:pt>
                <c:pt idx="121">
                  <c:v>65</c:v>
                </c:pt>
                <c:pt idx="122">
                  <c:v>65</c:v>
                </c:pt>
                <c:pt idx="123">
                  <c:v>55</c:v>
                </c:pt>
                <c:pt idx="124">
                  <c:v>55</c:v>
                </c:pt>
                <c:pt idx="125">
                  <c:v>58</c:v>
                </c:pt>
                <c:pt idx="126">
                  <c:v>58</c:v>
                </c:pt>
                <c:pt idx="127">
                  <c:v>55</c:v>
                </c:pt>
                <c:pt idx="128">
                  <c:v>70</c:v>
                </c:pt>
                <c:pt idx="129">
                  <c:v>60</c:v>
                </c:pt>
                <c:pt idx="130">
                  <c:v>53</c:v>
                </c:pt>
                <c:pt idx="131">
                  <c:v>58</c:v>
                </c:pt>
                <c:pt idx="132">
                  <c:v>60</c:v>
                </c:pt>
                <c:pt idx="133">
                  <c:v>46</c:v>
                </c:pt>
                <c:pt idx="134">
                  <c:v>53</c:v>
                </c:pt>
                <c:pt idx="135">
                  <c:v>58</c:v>
                </c:pt>
                <c:pt idx="136">
                  <c:v>88</c:v>
                </c:pt>
                <c:pt idx="137">
                  <c:v>75</c:v>
                </c:pt>
                <c:pt idx="138">
                  <c:v>65</c:v>
                </c:pt>
                <c:pt idx="139">
                  <c:v>75</c:v>
                </c:pt>
                <c:pt idx="140">
                  <c:v>74</c:v>
                </c:pt>
                <c:pt idx="141">
                  <c:v>63.5</c:v>
                </c:pt>
                <c:pt idx="142">
                  <c:v>65</c:v>
                </c:pt>
                <c:pt idx="143">
                  <c:v>52</c:v>
                </c:pt>
                <c:pt idx="144">
                  <c:v>70</c:v>
                </c:pt>
                <c:pt idx="145">
                  <c:v>57</c:v>
                </c:pt>
                <c:pt idx="146">
                  <c:v>86</c:v>
                </c:pt>
                <c:pt idx="147">
                  <c:v>60.5</c:v>
                </c:pt>
                <c:pt idx="148">
                  <c:v>59</c:v>
                </c:pt>
                <c:pt idx="149">
                  <c:v>80</c:v>
                </c:pt>
                <c:pt idx="150">
                  <c:v>70</c:v>
                </c:pt>
                <c:pt idx="151">
                  <c:v>70</c:v>
                </c:pt>
                <c:pt idx="152">
                  <c:v>69</c:v>
                </c:pt>
                <c:pt idx="153">
                  <c:v>60</c:v>
                </c:pt>
                <c:pt idx="154">
                  <c:v>75</c:v>
                </c:pt>
              </c:numCache>
            </c:numRef>
          </c:xVal>
          <c:yVal>
            <c:numRef>
              <c:f>[工作簿.xlsx]Sheet1!$B$2:$B$156</c:f>
              <c:numCache>
                <c:formatCode>General</c:formatCode>
                <c:ptCount val="155"/>
                <c:pt idx="0">
                  <c:v>16.61</c:v>
                </c:pt>
                <c:pt idx="1">
                  <c:v>20.45</c:v>
                </c:pt>
                <c:pt idx="2">
                  <c:v>21.51</c:v>
                </c:pt>
                <c:pt idx="3">
                  <c:v>25.1</c:v>
                </c:pt>
                <c:pt idx="4">
                  <c:v>21.48</c:v>
                </c:pt>
                <c:pt idx="5">
                  <c:v>17.51</c:v>
                </c:pt>
                <c:pt idx="6">
                  <c:v>19.26</c:v>
                </c:pt>
                <c:pt idx="7">
                  <c:v>21.6</c:v>
                </c:pt>
                <c:pt idx="8">
                  <c:v>20.76</c:v>
                </c:pt>
                <c:pt idx="9">
                  <c:v>17.37</c:v>
                </c:pt>
                <c:pt idx="10">
                  <c:v>20.2</c:v>
                </c:pt>
                <c:pt idx="11">
                  <c:v>19.68</c:v>
                </c:pt>
                <c:pt idx="12">
                  <c:v>31.25</c:v>
                </c:pt>
                <c:pt idx="13">
                  <c:v>23.31</c:v>
                </c:pt>
                <c:pt idx="14">
                  <c:v>16.53</c:v>
                </c:pt>
                <c:pt idx="15">
                  <c:v>20.2</c:v>
                </c:pt>
                <c:pt idx="16">
                  <c:v>16.53</c:v>
                </c:pt>
                <c:pt idx="17">
                  <c:v>20.11</c:v>
                </c:pt>
                <c:pt idx="18">
                  <c:v>18.25</c:v>
                </c:pt>
                <c:pt idx="19">
                  <c:v>20.79</c:v>
                </c:pt>
                <c:pt idx="20">
                  <c:v>19.05</c:v>
                </c:pt>
                <c:pt idx="21">
                  <c:v>24.38</c:v>
                </c:pt>
                <c:pt idx="22">
                  <c:v>20.66</c:v>
                </c:pt>
                <c:pt idx="23">
                  <c:v>22.6</c:v>
                </c:pt>
                <c:pt idx="24">
                  <c:v>27.78</c:v>
                </c:pt>
                <c:pt idx="25">
                  <c:v>20.48</c:v>
                </c:pt>
                <c:pt idx="26">
                  <c:v>33.2</c:v>
                </c:pt>
                <c:pt idx="27">
                  <c:v>18.37</c:v>
                </c:pt>
                <c:pt idx="28">
                  <c:v>20.52</c:v>
                </c:pt>
                <c:pt idx="29">
                  <c:v>20.07</c:v>
                </c:pt>
                <c:pt idx="30">
                  <c:v>21.91</c:v>
                </c:pt>
                <c:pt idx="31">
                  <c:v>20.83</c:v>
                </c:pt>
                <c:pt idx="32">
                  <c:v>27.17</c:v>
                </c:pt>
                <c:pt idx="33">
                  <c:v>19.2</c:v>
                </c:pt>
                <c:pt idx="34">
                  <c:v>20.9</c:v>
                </c:pt>
                <c:pt idx="35">
                  <c:v>23.89</c:v>
                </c:pt>
                <c:pt idx="36">
                  <c:v>20.82</c:v>
                </c:pt>
                <c:pt idx="37">
                  <c:v>22.16</c:v>
                </c:pt>
                <c:pt idx="38">
                  <c:v>19.49</c:v>
                </c:pt>
                <c:pt idx="39">
                  <c:v>15.63</c:v>
                </c:pt>
                <c:pt idx="40">
                  <c:v>22.03</c:v>
                </c:pt>
                <c:pt idx="41">
                  <c:v>36</c:v>
                </c:pt>
                <c:pt idx="42">
                  <c:v>19.53</c:v>
                </c:pt>
                <c:pt idx="43">
                  <c:v>19.53</c:v>
                </c:pt>
                <c:pt idx="44">
                  <c:v>21.78</c:v>
                </c:pt>
                <c:pt idx="45">
                  <c:v>17.19</c:v>
                </c:pt>
                <c:pt idx="46">
                  <c:v>18.14</c:v>
                </c:pt>
                <c:pt idx="47">
                  <c:v>22.46</c:v>
                </c:pt>
                <c:pt idx="48">
                  <c:v>25.24</c:v>
                </c:pt>
                <c:pt idx="49">
                  <c:v>36.89</c:v>
                </c:pt>
                <c:pt idx="50">
                  <c:v>15.83</c:v>
                </c:pt>
                <c:pt idx="51">
                  <c:v>19.36</c:v>
                </c:pt>
                <c:pt idx="52">
                  <c:v>19.49</c:v>
                </c:pt>
                <c:pt idx="53">
                  <c:v>31.89</c:v>
                </c:pt>
                <c:pt idx="54">
                  <c:v>18.19</c:v>
                </c:pt>
                <c:pt idx="55">
                  <c:v>26.87</c:v>
                </c:pt>
                <c:pt idx="56">
                  <c:v>19.73</c:v>
                </c:pt>
                <c:pt idx="57">
                  <c:v>22.86</c:v>
                </c:pt>
                <c:pt idx="58">
                  <c:v>20.96</c:v>
                </c:pt>
                <c:pt idx="59">
                  <c:v>22.15</c:v>
                </c:pt>
                <c:pt idx="60">
                  <c:v>28.39</c:v>
                </c:pt>
                <c:pt idx="61">
                  <c:v>20.7</c:v>
                </c:pt>
                <c:pt idx="62">
                  <c:v>27.77</c:v>
                </c:pt>
                <c:pt idx="63">
                  <c:v>23.05</c:v>
                </c:pt>
                <c:pt idx="64">
                  <c:v>22.86</c:v>
                </c:pt>
                <c:pt idx="65">
                  <c:v>22.86</c:v>
                </c:pt>
                <c:pt idx="66">
                  <c:v>19.38</c:v>
                </c:pt>
                <c:pt idx="67">
                  <c:v>28.07</c:v>
                </c:pt>
                <c:pt idx="68">
                  <c:v>24.45</c:v>
                </c:pt>
                <c:pt idx="69">
                  <c:v>29.76</c:v>
                </c:pt>
                <c:pt idx="70">
                  <c:v>18.37</c:v>
                </c:pt>
                <c:pt idx="71">
                  <c:v>19.6</c:v>
                </c:pt>
                <c:pt idx="72">
                  <c:v>15.61</c:v>
                </c:pt>
                <c:pt idx="73">
                  <c:v>20.3</c:v>
                </c:pt>
                <c:pt idx="74">
                  <c:v>20.52</c:v>
                </c:pt>
                <c:pt idx="75">
                  <c:v>22.86</c:v>
                </c:pt>
                <c:pt idx="76">
                  <c:v>25.35</c:v>
                </c:pt>
                <c:pt idx="77">
                  <c:v>20.7</c:v>
                </c:pt>
                <c:pt idx="78">
                  <c:v>21.61</c:v>
                </c:pt>
                <c:pt idx="79">
                  <c:v>22.23</c:v>
                </c:pt>
                <c:pt idx="80">
                  <c:v>20.43</c:v>
                </c:pt>
                <c:pt idx="81">
                  <c:v>23.05</c:v>
                </c:pt>
                <c:pt idx="82">
                  <c:v>25.95</c:v>
                </c:pt>
                <c:pt idx="83">
                  <c:v>13.56</c:v>
                </c:pt>
                <c:pt idx="84">
                  <c:v>22.64</c:v>
                </c:pt>
                <c:pt idx="85">
                  <c:v>22.03</c:v>
                </c:pt>
                <c:pt idx="86">
                  <c:v>18.37</c:v>
                </c:pt>
                <c:pt idx="87">
                  <c:v>19.63</c:v>
                </c:pt>
                <c:pt idx="88">
                  <c:v>18.78</c:v>
                </c:pt>
                <c:pt idx="89">
                  <c:v>22.38</c:v>
                </c:pt>
                <c:pt idx="90">
                  <c:v>26.12</c:v>
                </c:pt>
                <c:pt idx="91">
                  <c:v>26.57</c:v>
                </c:pt>
                <c:pt idx="92">
                  <c:v>18.29</c:v>
                </c:pt>
                <c:pt idx="93">
                  <c:v>22.04</c:v>
                </c:pt>
                <c:pt idx="94">
                  <c:v>24.97</c:v>
                </c:pt>
                <c:pt idx="95">
                  <c:v>21.48</c:v>
                </c:pt>
                <c:pt idx="96">
                  <c:v>29.98</c:v>
                </c:pt>
                <c:pt idx="97">
                  <c:v>26.15</c:v>
                </c:pt>
                <c:pt idx="98">
                  <c:v>25.1</c:v>
                </c:pt>
                <c:pt idx="99">
                  <c:v>24.39</c:v>
                </c:pt>
                <c:pt idx="100">
                  <c:v>26.3</c:v>
                </c:pt>
                <c:pt idx="101">
                  <c:v>22.04</c:v>
                </c:pt>
                <c:pt idx="102">
                  <c:v>23.31</c:v>
                </c:pt>
                <c:pt idx="103">
                  <c:v>21.26</c:v>
                </c:pt>
                <c:pt idx="104">
                  <c:v>23.83</c:v>
                </c:pt>
                <c:pt idx="105">
                  <c:v>20.57</c:v>
                </c:pt>
                <c:pt idx="106">
                  <c:v>21.6</c:v>
                </c:pt>
                <c:pt idx="107">
                  <c:v>17.72</c:v>
                </c:pt>
                <c:pt idx="108">
                  <c:v>19.87</c:v>
                </c:pt>
                <c:pt idx="109">
                  <c:v>23.88</c:v>
                </c:pt>
                <c:pt idx="110">
                  <c:v>19.82</c:v>
                </c:pt>
                <c:pt idx="111">
                  <c:v>20.83</c:v>
                </c:pt>
                <c:pt idx="112">
                  <c:v>21.22</c:v>
                </c:pt>
                <c:pt idx="113">
                  <c:v>21.01</c:v>
                </c:pt>
                <c:pt idx="114">
                  <c:v>22.34</c:v>
                </c:pt>
                <c:pt idx="115">
                  <c:v>16.53</c:v>
                </c:pt>
                <c:pt idx="116">
                  <c:v>19.49</c:v>
                </c:pt>
                <c:pt idx="117">
                  <c:v>26.04</c:v>
                </c:pt>
                <c:pt idx="118">
                  <c:v>24.62</c:v>
                </c:pt>
                <c:pt idx="119">
                  <c:v>20.83</c:v>
                </c:pt>
                <c:pt idx="120">
                  <c:v>20.2</c:v>
                </c:pt>
                <c:pt idx="121">
                  <c:v>22.49</c:v>
                </c:pt>
                <c:pt idx="122">
                  <c:v>20.06</c:v>
                </c:pt>
                <c:pt idx="123">
                  <c:v>18.59</c:v>
                </c:pt>
                <c:pt idx="124">
                  <c:v>19.49</c:v>
                </c:pt>
                <c:pt idx="125">
                  <c:v>20.55</c:v>
                </c:pt>
                <c:pt idx="126">
                  <c:v>20.55</c:v>
                </c:pt>
                <c:pt idx="127">
                  <c:v>19.26</c:v>
                </c:pt>
                <c:pt idx="128">
                  <c:v>22.86</c:v>
                </c:pt>
                <c:pt idx="129">
                  <c:v>21.26</c:v>
                </c:pt>
                <c:pt idx="130">
                  <c:v>19.47</c:v>
                </c:pt>
                <c:pt idx="131">
                  <c:v>20.55</c:v>
                </c:pt>
                <c:pt idx="132">
                  <c:v>20.76</c:v>
                </c:pt>
                <c:pt idx="133">
                  <c:v>16.9</c:v>
                </c:pt>
                <c:pt idx="134">
                  <c:v>18.78</c:v>
                </c:pt>
                <c:pt idx="135">
                  <c:v>20.55</c:v>
                </c:pt>
                <c:pt idx="136">
                  <c:v>27.16</c:v>
                </c:pt>
                <c:pt idx="137">
                  <c:v>22.15</c:v>
                </c:pt>
                <c:pt idx="138">
                  <c:v>20.52</c:v>
                </c:pt>
                <c:pt idx="139">
                  <c:v>31.22</c:v>
                </c:pt>
                <c:pt idx="140">
                  <c:v>23.36</c:v>
                </c:pt>
                <c:pt idx="141">
                  <c:v>21.97</c:v>
                </c:pt>
                <c:pt idx="142">
                  <c:v>22.49</c:v>
                </c:pt>
                <c:pt idx="143">
                  <c:v>19.81</c:v>
                </c:pt>
                <c:pt idx="144">
                  <c:v>25.71</c:v>
                </c:pt>
                <c:pt idx="145">
                  <c:v>21.19</c:v>
                </c:pt>
                <c:pt idx="146">
                  <c:v>28.41</c:v>
                </c:pt>
                <c:pt idx="147">
                  <c:v>23.05</c:v>
                </c:pt>
                <c:pt idx="148">
                  <c:v>23.05</c:v>
                </c:pt>
                <c:pt idx="149">
                  <c:v>27.68</c:v>
                </c:pt>
                <c:pt idx="150">
                  <c:v>24.8</c:v>
                </c:pt>
                <c:pt idx="151">
                  <c:v>28.04</c:v>
                </c:pt>
                <c:pt idx="152">
                  <c:v>26.95</c:v>
                </c:pt>
                <c:pt idx="153">
                  <c:v>24.65</c:v>
                </c:pt>
                <c:pt idx="154">
                  <c:v>30.82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41098418"/>
        <c:axId val="478797773"/>
      </c:scatterChart>
      <c:valAx>
        <c:axId val="641098418"/>
        <c:scaling>
          <c:orientation val="minMax"/>
          <c:max val="100"/>
          <c:min val="3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78797773"/>
        <c:crosses val="autoZero"/>
        <c:crossBetween val="midCat"/>
      </c:valAx>
      <c:valAx>
        <c:axId val="47879777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4109841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9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9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9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9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9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9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9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tags" Target="../tags/tag46.xml"/><Relationship Id="rId15" Type="http://schemas.openxmlformats.org/officeDocument/2006/relationships/tags" Target="../tags/tag45.xml"/><Relationship Id="rId14" Type="http://schemas.openxmlformats.org/officeDocument/2006/relationships/tags" Target="../tags/tag44.xml"/><Relationship Id="rId13" Type="http://schemas.openxmlformats.org/officeDocument/2006/relationships/tags" Target="../tags/tag43.xml"/><Relationship Id="rId12" Type="http://schemas.openxmlformats.org/officeDocument/2006/relationships/tags" Target="../tags/tag4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9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9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8.xml"/><Relationship Id="rId1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60.xml"/><Relationship Id="rId1" Type="http://schemas.openxmlformats.org/officeDocument/2006/relationships/chart" Target="../charts/char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0.xml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5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4.xml"/><Relationship Id="rId1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5.xml"/><Relationship Id="rId1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6.xml"/><Relationship Id="rId1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6" name="文本框 25"/>
          <p:cNvSpPr txBox="1"/>
          <p:nvPr/>
        </p:nvSpPr>
        <p:spPr>
          <a:xfrm>
            <a:off x="1942465" y="2747010"/>
            <a:ext cx="830707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6600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BMI &amp; Sleep Quality</a:t>
            </a:r>
            <a:endParaRPr lang="en-US" altLang="zh-CN" sz="6600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150745" y="1978660"/>
            <a:ext cx="788289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400" b="1">
                <a:solidFill>
                  <a:srgbClr val="5F777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DATA1001 Project 2</a:t>
            </a:r>
            <a:endParaRPr lang="en-US" altLang="zh-CN" sz="4400" b="1">
              <a:solidFill>
                <a:srgbClr val="5F777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446713" y="3836035"/>
            <a:ext cx="129095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sz="1600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Aprial 2021</a:t>
            </a:r>
            <a:endParaRPr lang="en-US" sz="1600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 rot="0">
            <a:off x="4381500" y="4483100"/>
            <a:ext cx="3427730" cy="435610"/>
            <a:chOff x="6873" y="7126"/>
            <a:chExt cx="5398" cy="686"/>
          </a:xfrm>
        </p:grpSpPr>
        <p:sp>
          <p:nvSpPr>
            <p:cNvPr id="5" name="圆角矩形 4"/>
            <p:cNvSpPr/>
            <p:nvPr/>
          </p:nvSpPr>
          <p:spPr>
            <a:xfrm>
              <a:off x="8117" y="7126"/>
              <a:ext cx="4155" cy="68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CDA1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00000"/>
                </a:lnSpc>
              </a:pPr>
              <a:endParaRPr lang="en-US" altLang="zh-CN" sz="2000">
                <a:solidFill>
                  <a:srgbClr val="2F423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汉仪中简黑简" panose="00020600040101010101" charset="-122"/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6873" y="7126"/>
              <a:ext cx="4155" cy="687"/>
            </a:xfrm>
            <a:prstGeom prst="roundRect">
              <a:avLst>
                <a:gd name="adj" fmla="val 50000"/>
              </a:avLst>
            </a:prstGeom>
            <a:solidFill>
              <a:srgbClr val="CDA189"/>
            </a:solidFill>
            <a:ln>
              <a:solidFill>
                <a:srgbClr val="CDA1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00000"/>
                </a:lnSpc>
              </a:pPr>
              <a:r>
                <a:rPr lang="en-US" altLang="zh-CN" sz="2000" b="1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Tue3RE Group13</a:t>
              </a:r>
              <a:endParaRPr lang="en-US" altLang="zh-CN" sz="2000" b="1">
                <a:solidFill>
                  <a:srgbClr val="EAEAE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cxnSp>
          <p:nvCxnSpPr>
            <p:cNvPr id="8" name="直接箭头连接符 7"/>
            <p:cNvCxnSpPr/>
            <p:nvPr/>
          </p:nvCxnSpPr>
          <p:spPr>
            <a:xfrm>
              <a:off x="11382" y="7469"/>
              <a:ext cx="469" cy="0"/>
            </a:xfrm>
            <a:prstGeom prst="straightConnector1">
              <a:avLst/>
            </a:prstGeom>
            <a:ln>
              <a:solidFill>
                <a:srgbClr val="CDA189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1840230" y="2112010"/>
            <a:ext cx="8699500" cy="2136775"/>
            <a:chOff x="2820" y="3252"/>
            <a:chExt cx="13700" cy="3365"/>
          </a:xfrm>
        </p:grpSpPr>
        <p:sp>
          <p:nvSpPr>
            <p:cNvPr id="35" name="椭圆 34"/>
            <p:cNvSpPr/>
            <p:nvPr/>
          </p:nvSpPr>
          <p:spPr>
            <a:xfrm>
              <a:off x="8803" y="3252"/>
              <a:ext cx="1735" cy="1735"/>
            </a:xfrm>
            <a:prstGeom prst="ellipse">
              <a:avLst/>
            </a:prstGeom>
            <a:solidFill>
              <a:srgbClr val="5F77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zh-CN" sz="4000">
                <a:solidFill>
                  <a:srgbClr val="EAEA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2820" y="5407"/>
              <a:ext cx="13700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4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Does sleep duration affect BMI ?</a:t>
              </a:r>
              <a:endParaRPr lang="en-US" altLang="zh-CN" sz="4400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图表 1"/>
          <p:cNvGraphicFramePr/>
          <p:nvPr/>
        </p:nvGraphicFramePr>
        <p:xfrm>
          <a:off x="1416050" y="998220"/>
          <a:ext cx="9359900" cy="5359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5099685" y="6357620"/>
            <a:ext cx="19926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x = sleep duration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416050" y="3493770"/>
            <a:ext cx="9639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y = BMI</a:t>
            </a:r>
            <a:endParaRPr lang="en-US" altLang="zh-CN"/>
          </a:p>
        </p:txBody>
      </p:sp>
      <p:sp>
        <p:nvSpPr>
          <p:cNvPr id="36" name="文本框 35"/>
          <p:cNvSpPr txBox="1"/>
          <p:nvPr/>
        </p:nvSpPr>
        <p:spPr>
          <a:xfrm>
            <a:off x="2714625" y="476250"/>
            <a:ext cx="71291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Scatter plot of sleep duration and BMI</a:t>
            </a:r>
            <a:endParaRPr lang="en-US" altLang="zh-CN" sz="28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2679700" y="2065020"/>
            <a:ext cx="6859270" cy="2338070"/>
            <a:chOff x="4252" y="3252"/>
            <a:chExt cx="10802" cy="3682"/>
          </a:xfrm>
        </p:grpSpPr>
        <p:sp>
          <p:nvSpPr>
            <p:cNvPr id="35" name="椭圆 34"/>
            <p:cNvSpPr/>
            <p:nvPr/>
          </p:nvSpPr>
          <p:spPr>
            <a:xfrm>
              <a:off x="8803" y="3252"/>
              <a:ext cx="1735" cy="1735"/>
            </a:xfrm>
            <a:prstGeom prst="ellipse">
              <a:avLst/>
            </a:prstGeom>
            <a:solidFill>
              <a:srgbClr val="CDA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en-US" altLang="zh-CN" sz="4000">
                <a:solidFill>
                  <a:srgbClr val="EAEA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252" y="5336"/>
              <a:ext cx="10802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60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Weight vs BMI</a:t>
              </a:r>
              <a:endParaRPr lang="en-US" altLang="zh-CN" sz="6000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" name="图表 3"/>
          <p:cNvGraphicFramePr/>
          <p:nvPr/>
        </p:nvGraphicFramePr>
        <p:xfrm>
          <a:off x="2125345" y="382905"/>
          <a:ext cx="8871585" cy="6092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6" name="文本框 35"/>
          <p:cNvSpPr txBox="1"/>
          <p:nvPr/>
        </p:nvSpPr>
        <p:spPr>
          <a:xfrm>
            <a:off x="3278505" y="447675"/>
            <a:ext cx="71291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Scatter plot of weight and BMI</a:t>
            </a:r>
            <a:endParaRPr lang="en-US" altLang="zh-CN" sz="36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133975" y="6489700"/>
            <a:ext cx="2854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x = body weight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275715" y="3245485"/>
            <a:ext cx="1227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y = BMI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2506980" y="2065020"/>
            <a:ext cx="7172325" cy="2305685"/>
            <a:chOff x="3980" y="3252"/>
            <a:chExt cx="11295" cy="3631"/>
          </a:xfrm>
        </p:grpSpPr>
        <p:sp>
          <p:nvSpPr>
            <p:cNvPr id="35" name="椭圆 34"/>
            <p:cNvSpPr/>
            <p:nvPr/>
          </p:nvSpPr>
          <p:spPr>
            <a:xfrm>
              <a:off x="8803" y="3252"/>
              <a:ext cx="1735" cy="1735"/>
            </a:xfrm>
            <a:prstGeom prst="ellipse">
              <a:avLst/>
            </a:prstGeom>
            <a:solidFill>
              <a:srgbClr val="5F77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en-US" altLang="zh-CN" sz="4000">
                <a:solidFill>
                  <a:srgbClr val="EAEA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3980" y="5285"/>
              <a:ext cx="11295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60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Summary</a:t>
              </a:r>
              <a:endParaRPr lang="en-US" altLang="zh-CN" sz="6000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2" name="camille"/>
          <p:cNvSpPr>
            <a:spLocks noEditPoints="1"/>
          </p:cNvSpPr>
          <p:nvPr/>
        </p:nvSpPr>
        <p:spPr bwMode="auto">
          <a:xfrm>
            <a:off x="3110865" y="1683385"/>
            <a:ext cx="527050" cy="474345"/>
          </a:xfrm>
          <a:custGeom>
            <a:avLst/>
            <a:gdLst>
              <a:gd name="T0" fmla="*/ 83 w 123"/>
              <a:gd name="T1" fmla="*/ 35 h 107"/>
              <a:gd name="T2" fmla="*/ 41 w 123"/>
              <a:gd name="T3" fmla="*/ 50 h 107"/>
              <a:gd name="T4" fmla="*/ 33 w 123"/>
              <a:gd name="T5" fmla="*/ 50 h 107"/>
              <a:gd name="T6" fmla="*/ 49 w 123"/>
              <a:gd name="T7" fmla="*/ 73 h 107"/>
              <a:gd name="T8" fmla="*/ 52 w 123"/>
              <a:gd name="T9" fmla="*/ 75 h 107"/>
              <a:gd name="T10" fmla="*/ 55 w 123"/>
              <a:gd name="T11" fmla="*/ 76 h 107"/>
              <a:gd name="T12" fmla="*/ 59 w 123"/>
              <a:gd name="T13" fmla="*/ 74 h 107"/>
              <a:gd name="T14" fmla="*/ 91 w 123"/>
              <a:gd name="T15" fmla="*/ 43 h 107"/>
              <a:gd name="T16" fmla="*/ 87 w 123"/>
              <a:gd name="T17" fmla="*/ 33 h 107"/>
              <a:gd name="T18" fmla="*/ 7 w 123"/>
              <a:gd name="T19" fmla="*/ 94 h 107"/>
              <a:gd name="T20" fmla="*/ 17 w 123"/>
              <a:gd name="T21" fmla="*/ 101 h 107"/>
              <a:gd name="T22" fmla="*/ 106 w 123"/>
              <a:gd name="T23" fmla="*/ 101 h 107"/>
              <a:gd name="T24" fmla="*/ 116 w 123"/>
              <a:gd name="T25" fmla="*/ 94 h 107"/>
              <a:gd name="T26" fmla="*/ 106 w 123"/>
              <a:gd name="T27" fmla="*/ 101 h 107"/>
              <a:gd name="T28" fmla="*/ 7 w 123"/>
              <a:gd name="T29" fmla="*/ 77 h 107"/>
              <a:gd name="T30" fmla="*/ 17 w 123"/>
              <a:gd name="T31" fmla="*/ 84 h 107"/>
              <a:gd name="T32" fmla="*/ 106 w 123"/>
              <a:gd name="T33" fmla="*/ 84 h 107"/>
              <a:gd name="T34" fmla="*/ 116 w 123"/>
              <a:gd name="T35" fmla="*/ 77 h 107"/>
              <a:gd name="T36" fmla="*/ 106 w 123"/>
              <a:gd name="T37" fmla="*/ 84 h 107"/>
              <a:gd name="T38" fmla="*/ 7 w 123"/>
              <a:gd name="T39" fmla="*/ 59 h 107"/>
              <a:gd name="T40" fmla="*/ 17 w 123"/>
              <a:gd name="T41" fmla="*/ 67 h 107"/>
              <a:gd name="T42" fmla="*/ 106 w 123"/>
              <a:gd name="T43" fmla="*/ 67 h 107"/>
              <a:gd name="T44" fmla="*/ 116 w 123"/>
              <a:gd name="T45" fmla="*/ 59 h 107"/>
              <a:gd name="T46" fmla="*/ 106 w 123"/>
              <a:gd name="T47" fmla="*/ 67 h 107"/>
              <a:gd name="T48" fmla="*/ 7 w 123"/>
              <a:gd name="T49" fmla="*/ 42 h 107"/>
              <a:gd name="T50" fmla="*/ 17 w 123"/>
              <a:gd name="T51" fmla="*/ 50 h 107"/>
              <a:gd name="T52" fmla="*/ 106 w 123"/>
              <a:gd name="T53" fmla="*/ 50 h 107"/>
              <a:gd name="T54" fmla="*/ 116 w 123"/>
              <a:gd name="T55" fmla="*/ 42 h 107"/>
              <a:gd name="T56" fmla="*/ 106 w 123"/>
              <a:gd name="T57" fmla="*/ 50 h 107"/>
              <a:gd name="T58" fmla="*/ 7 w 123"/>
              <a:gd name="T59" fmla="*/ 25 h 107"/>
              <a:gd name="T60" fmla="*/ 17 w 123"/>
              <a:gd name="T61" fmla="*/ 32 h 107"/>
              <a:gd name="T62" fmla="*/ 106 w 123"/>
              <a:gd name="T63" fmla="*/ 32 h 107"/>
              <a:gd name="T64" fmla="*/ 116 w 123"/>
              <a:gd name="T65" fmla="*/ 25 h 107"/>
              <a:gd name="T66" fmla="*/ 106 w 123"/>
              <a:gd name="T67" fmla="*/ 32 h 107"/>
              <a:gd name="T68" fmla="*/ 24 w 123"/>
              <a:gd name="T69" fmla="*/ 78 h 107"/>
              <a:gd name="T70" fmla="*/ 29 w 123"/>
              <a:gd name="T71" fmla="*/ 23 h 107"/>
              <a:gd name="T72" fmla="*/ 98 w 123"/>
              <a:gd name="T73" fmla="*/ 28 h 107"/>
              <a:gd name="T74" fmla="*/ 93 w 123"/>
              <a:gd name="T75" fmla="*/ 83 h 107"/>
              <a:gd name="T76" fmla="*/ 7 w 123"/>
              <a:gd name="T77" fmla="*/ 15 h 107"/>
              <a:gd name="T78" fmla="*/ 17 w 123"/>
              <a:gd name="T79" fmla="*/ 8 h 107"/>
              <a:gd name="T80" fmla="*/ 7 w 123"/>
              <a:gd name="T81" fmla="*/ 15 h 107"/>
              <a:gd name="T82" fmla="*/ 106 w 123"/>
              <a:gd name="T83" fmla="*/ 8 h 107"/>
              <a:gd name="T84" fmla="*/ 116 w 123"/>
              <a:gd name="T85" fmla="*/ 15 h 107"/>
              <a:gd name="T86" fmla="*/ 122 w 123"/>
              <a:gd name="T87" fmla="*/ 0 h 107"/>
              <a:gd name="T88" fmla="*/ 98 w 123"/>
              <a:gd name="T89" fmla="*/ 1 h 107"/>
              <a:gd name="T90" fmla="*/ 93 w 123"/>
              <a:gd name="T91" fmla="*/ 14 h 107"/>
              <a:gd name="T92" fmla="*/ 24 w 123"/>
              <a:gd name="T93" fmla="*/ 9 h 107"/>
              <a:gd name="T94" fmla="*/ 23 w 123"/>
              <a:gd name="T95" fmla="*/ 0 h 107"/>
              <a:gd name="T96" fmla="*/ 0 w 123"/>
              <a:gd name="T97" fmla="*/ 1 h 107"/>
              <a:gd name="T98" fmla="*/ 1 w 123"/>
              <a:gd name="T99" fmla="*/ 107 h 107"/>
              <a:gd name="T100" fmla="*/ 24 w 123"/>
              <a:gd name="T101" fmla="*/ 105 h 107"/>
              <a:gd name="T102" fmla="*/ 29 w 123"/>
              <a:gd name="T103" fmla="*/ 92 h 107"/>
              <a:gd name="T104" fmla="*/ 98 w 123"/>
              <a:gd name="T105" fmla="*/ 97 h 107"/>
              <a:gd name="T106" fmla="*/ 99 w 123"/>
              <a:gd name="T107" fmla="*/ 107 h 107"/>
              <a:gd name="T108" fmla="*/ 123 w 123"/>
              <a:gd name="T109" fmla="*/ 105 h 107"/>
              <a:gd name="T110" fmla="*/ 122 w 123"/>
              <a:gd name="T111" fmla="*/ 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3" h="107">
                <a:moveTo>
                  <a:pt x="87" y="33"/>
                </a:moveTo>
                <a:cubicBezTo>
                  <a:pt x="86" y="33"/>
                  <a:pt x="84" y="34"/>
                  <a:pt x="83" y="35"/>
                </a:cubicBezTo>
                <a:cubicBezTo>
                  <a:pt x="55" y="62"/>
                  <a:pt x="55" y="62"/>
                  <a:pt x="55" y="62"/>
                </a:cubicBezTo>
                <a:cubicBezTo>
                  <a:pt x="41" y="50"/>
                  <a:pt x="41" y="50"/>
                  <a:pt x="41" y="50"/>
                </a:cubicBezTo>
                <a:cubicBezTo>
                  <a:pt x="40" y="49"/>
                  <a:pt x="38" y="48"/>
                  <a:pt x="37" y="48"/>
                </a:cubicBezTo>
                <a:cubicBezTo>
                  <a:pt x="36" y="48"/>
                  <a:pt x="34" y="49"/>
                  <a:pt x="33" y="50"/>
                </a:cubicBezTo>
                <a:cubicBezTo>
                  <a:pt x="31" y="52"/>
                  <a:pt x="31" y="56"/>
                  <a:pt x="33" y="58"/>
                </a:cubicBezTo>
                <a:cubicBezTo>
                  <a:pt x="49" y="73"/>
                  <a:pt x="49" y="73"/>
                  <a:pt x="49" y="73"/>
                </a:cubicBezTo>
                <a:cubicBezTo>
                  <a:pt x="49" y="73"/>
                  <a:pt x="50" y="74"/>
                  <a:pt x="50" y="74"/>
                </a:cubicBezTo>
                <a:cubicBezTo>
                  <a:pt x="51" y="75"/>
                  <a:pt x="51" y="75"/>
                  <a:pt x="52" y="75"/>
                </a:cubicBezTo>
                <a:cubicBezTo>
                  <a:pt x="53" y="76"/>
                  <a:pt x="54" y="76"/>
                  <a:pt x="55" y="76"/>
                </a:cubicBezTo>
                <a:cubicBezTo>
                  <a:pt x="55" y="76"/>
                  <a:pt x="55" y="76"/>
                  <a:pt x="55" y="76"/>
                </a:cubicBezTo>
                <a:cubicBezTo>
                  <a:pt x="56" y="76"/>
                  <a:pt x="57" y="75"/>
                  <a:pt x="57" y="75"/>
                </a:cubicBezTo>
                <a:cubicBezTo>
                  <a:pt x="58" y="75"/>
                  <a:pt x="59" y="74"/>
                  <a:pt x="59" y="74"/>
                </a:cubicBezTo>
                <a:cubicBezTo>
                  <a:pt x="60" y="74"/>
                  <a:pt x="60" y="73"/>
                  <a:pt x="60" y="73"/>
                </a:cubicBezTo>
                <a:cubicBezTo>
                  <a:pt x="91" y="43"/>
                  <a:pt x="91" y="43"/>
                  <a:pt x="91" y="43"/>
                </a:cubicBezTo>
                <a:cubicBezTo>
                  <a:pt x="93" y="41"/>
                  <a:pt x="93" y="38"/>
                  <a:pt x="91" y="35"/>
                </a:cubicBezTo>
                <a:cubicBezTo>
                  <a:pt x="90" y="34"/>
                  <a:pt x="89" y="33"/>
                  <a:pt x="87" y="33"/>
                </a:cubicBezTo>
                <a:moveTo>
                  <a:pt x="7" y="101"/>
                </a:moveTo>
                <a:cubicBezTo>
                  <a:pt x="7" y="94"/>
                  <a:pt x="7" y="94"/>
                  <a:pt x="7" y="94"/>
                </a:cubicBezTo>
                <a:cubicBezTo>
                  <a:pt x="17" y="94"/>
                  <a:pt x="17" y="94"/>
                  <a:pt x="17" y="94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7" y="101"/>
                  <a:pt x="7" y="101"/>
                  <a:pt x="7" y="101"/>
                </a:cubicBezTo>
                <a:moveTo>
                  <a:pt x="106" y="101"/>
                </a:moveTo>
                <a:cubicBezTo>
                  <a:pt x="106" y="94"/>
                  <a:pt x="106" y="94"/>
                  <a:pt x="106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101"/>
                  <a:pt x="116" y="101"/>
                  <a:pt x="116" y="101"/>
                </a:cubicBezTo>
                <a:cubicBezTo>
                  <a:pt x="106" y="101"/>
                  <a:pt x="106" y="101"/>
                  <a:pt x="106" y="101"/>
                </a:cubicBezTo>
                <a:moveTo>
                  <a:pt x="7" y="84"/>
                </a:moveTo>
                <a:cubicBezTo>
                  <a:pt x="7" y="77"/>
                  <a:pt x="7" y="77"/>
                  <a:pt x="7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17" y="84"/>
                  <a:pt x="17" y="84"/>
                  <a:pt x="17" y="84"/>
                </a:cubicBezTo>
                <a:cubicBezTo>
                  <a:pt x="7" y="84"/>
                  <a:pt x="7" y="84"/>
                  <a:pt x="7" y="84"/>
                </a:cubicBezTo>
                <a:moveTo>
                  <a:pt x="106" y="84"/>
                </a:moveTo>
                <a:cubicBezTo>
                  <a:pt x="106" y="77"/>
                  <a:pt x="106" y="77"/>
                  <a:pt x="106" y="77"/>
                </a:cubicBezTo>
                <a:cubicBezTo>
                  <a:pt x="116" y="77"/>
                  <a:pt x="116" y="77"/>
                  <a:pt x="116" y="77"/>
                </a:cubicBezTo>
                <a:cubicBezTo>
                  <a:pt x="116" y="84"/>
                  <a:pt x="116" y="84"/>
                  <a:pt x="116" y="84"/>
                </a:cubicBezTo>
                <a:cubicBezTo>
                  <a:pt x="106" y="84"/>
                  <a:pt x="106" y="84"/>
                  <a:pt x="106" y="84"/>
                </a:cubicBezTo>
                <a:moveTo>
                  <a:pt x="7" y="67"/>
                </a:moveTo>
                <a:cubicBezTo>
                  <a:pt x="7" y="59"/>
                  <a:pt x="7" y="59"/>
                  <a:pt x="7" y="59"/>
                </a:cubicBezTo>
                <a:cubicBezTo>
                  <a:pt x="17" y="59"/>
                  <a:pt x="17" y="59"/>
                  <a:pt x="17" y="59"/>
                </a:cubicBezTo>
                <a:cubicBezTo>
                  <a:pt x="17" y="67"/>
                  <a:pt x="17" y="67"/>
                  <a:pt x="17" y="67"/>
                </a:cubicBezTo>
                <a:cubicBezTo>
                  <a:pt x="7" y="67"/>
                  <a:pt x="7" y="67"/>
                  <a:pt x="7" y="67"/>
                </a:cubicBezTo>
                <a:moveTo>
                  <a:pt x="106" y="67"/>
                </a:moveTo>
                <a:cubicBezTo>
                  <a:pt x="106" y="59"/>
                  <a:pt x="106" y="59"/>
                  <a:pt x="106" y="59"/>
                </a:cubicBezTo>
                <a:cubicBezTo>
                  <a:pt x="116" y="59"/>
                  <a:pt x="116" y="59"/>
                  <a:pt x="116" y="59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06" y="67"/>
                  <a:pt x="106" y="67"/>
                  <a:pt x="106" y="67"/>
                </a:cubicBezTo>
                <a:moveTo>
                  <a:pt x="7" y="50"/>
                </a:moveTo>
                <a:cubicBezTo>
                  <a:pt x="7" y="42"/>
                  <a:pt x="7" y="42"/>
                  <a:pt x="7" y="42"/>
                </a:cubicBezTo>
                <a:cubicBezTo>
                  <a:pt x="17" y="42"/>
                  <a:pt x="17" y="42"/>
                  <a:pt x="17" y="42"/>
                </a:cubicBezTo>
                <a:cubicBezTo>
                  <a:pt x="17" y="50"/>
                  <a:pt x="17" y="50"/>
                  <a:pt x="17" y="50"/>
                </a:cubicBezTo>
                <a:cubicBezTo>
                  <a:pt x="7" y="50"/>
                  <a:pt x="7" y="50"/>
                  <a:pt x="7" y="50"/>
                </a:cubicBezTo>
                <a:moveTo>
                  <a:pt x="106" y="50"/>
                </a:moveTo>
                <a:cubicBezTo>
                  <a:pt x="106" y="42"/>
                  <a:pt x="106" y="42"/>
                  <a:pt x="106" y="42"/>
                </a:cubicBezTo>
                <a:cubicBezTo>
                  <a:pt x="116" y="42"/>
                  <a:pt x="116" y="42"/>
                  <a:pt x="116" y="42"/>
                </a:cubicBezTo>
                <a:cubicBezTo>
                  <a:pt x="116" y="50"/>
                  <a:pt x="116" y="50"/>
                  <a:pt x="116" y="50"/>
                </a:cubicBezTo>
                <a:cubicBezTo>
                  <a:pt x="106" y="50"/>
                  <a:pt x="106" y="50"/>
                  <a:pt x="106" y="50"/>
                </a:cubicBezTo>
                <a:moveTo>
                  <a:pt x="7" y="32"/>
                </a:moveTo>
                <a:cubicBezTo>
                  <a:pt x="7" y="25"/>
                  <a:pt x="7" y="25"/>
                  <a:pt x="7" y="25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32"/>
                  <a:pt x="17" y="32"/>
                  <a:pt x="17" y="32"/>
                </a:cubicBezTo>
                <a:cubicBezTo>
                  <a:pt x="7" y="32"/>
                  <a:pt x="7" y="32"/>
                  <a:pt x="7" y="32"/>
                </a:cubicBezTo>
                <a:moveTo>
                  <a:pt x="106" y="32"/>
                </a:moveTo>
                <a:cubicBezTo>
                  <a:pt x="106" y="25"/>
                  <a:pt x="106" y="25"/>
                  <a:pt x="106" y="25"/>
                </a:cubicBezTo>
                <a:cubicBezTo>
                  <a:pt x="116" y="25"/>
                  <a:pt x="116" y="25"/>
                  <a:pt x="116" y="25"/>
                </a:cubicBezTo>
                <a:cubicBezTo>
                  <a:pt x="116" y="32"/>
                  <a:pt x="116" y="32"/>
                  <a:pt x="116" y="32"/>
                </a:cubicBezTo>
                <a:cubicBezTo>
                  <a:pt x="106" y="32"/>
                  <a:pt x="106" y="32"/>
                  <a:pt x="106" y="32"/>
                </a:cubicBezTo>
                <a:moveTo>
                  <a:pt x="29" y="83"/>
                </a:moveTo>
                <a:cubicBezTo>
                  <a:pt x="27" y="83"/>
                  <a:pt x="24" y="81"/>
                  <a:pt x="24" y="78"/>
                </a:cubicBezTo>
                <a:cubicBezTo>
                  <a:pt x="24" y="28"/>
                  <a:pt x="24" y="28"/>
                  <a:pt x="24" y="28"/>
                </a:cubicBezTo>
                <a:cubicBezTo>
                  <a:pt x="24" y="25"/>
                  <a:pt x="27" y="23"/>
                  <a:pt x="29" y="23"/>
                </a:cubicBezTo>
                <a:cubicBezTo>
                  <a:pt x="93" y="23"/>
                  <a:pt x="93" y="23"/>
                  <a:pt x="93" y="23"/>
                </a:cubicBezTo>
                <a:cubicBezTo>
                  <a:pt x="96" y="23"/>
                  <a:pt x="98" y="25"/>
                  <a:pt x="98" y="28"/>
                </a:cubicBezTo>
                <a:cubicBezTo>
                  <a:pt x="98" y="78"/>
                  <a:pt x="98" y="78"/>
                  <a:pt x="98" y="78"/>
                </a:cubicBezTo>
                <a:cubicBezTo>
                  <a:pt x="98" y="81"/>
                  <a:pt x="96" y="83"/>
                  <a:pt x="93" y="83"/>
                </a:cubicBezTo>
                <a:cubicBezTo>
                  <a:pt x="29" y="83"/>
                  <a:pt x="29" y="83"/>
                  <a:pt x="29" y="83"/>
                </a:cubicBezTo>
                <a:moveTo>
                  <a:pt x="7" y="15"/>
                </a:moveTo>
                <a:cubicBezTo>
                  <a:pt x="7" y="8"/>
                  <a:pt x="7" y="8"/>
                  <a:pt x="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15"/>
                  <a:pt x="17" y="15"/>
                  <a:pt x="17" y="15"/>
                </a:cubicBezTo>
                <a:cubicBezTo>
                  <a:pt x="7" y="15"/>
                  <a:pt x="7" y="15"/>
                  <a:pt x="7" y="15"/>
                </a:cubicBezTo>
                <a:moveTo>
                  <a:pt x="106" y="15"/>
                </a:moveTo>
                <a:cubicBezTo>
                  <a:pt x="106" y="8"/>
                  <a:pt x="106" y="8"/>
                  <a:pt x="10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06" y="15"/>
                  <a:pt x="106" y="15"/>
                  <a:pt x="106" y="15"/>
                </a:cubicBezTo>
                <a:moveTo>
                  <a:pt x="122" y="0"/>
                </a:moveTo>
                <a:cubicBezTo>
                  <a:pt x="99" y="0"/>
                  <a:pt x="99" y="0"/>
                  <a:pt x="99" y="0"/>
                </a:cubicBezTo>
                <a:cubicBezTo>
                  <a:pt x="99" y="0"/>
                  <a:pt x="98" y="1"/>
                  <a:pt x="98" y="1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11"/>
                  <a:pt x="96" y="14"/>
                  <a:pt x="93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7" y="14"/>
                  <a:pt x="24" y="11"/>
                  <a:pt x="24" y="9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0"/>
                  <a:pt x="23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1"/>
                  <a:pt x="0" y="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6"/>
                  <a:pt x="1" y="107"/>
                  <a:pt x="1" y="107"/>
                </a:cubicBezTo>
                <a:cubicBezTo>
                  <a:pt x="23" y="107"/>
                  <a:pt x="23" y="107"/>
                  <a:pt x="23" y="107"/>
                </a:cubicBezTo>
                <a:cubicBezTo>
                  <a:pt x="24" y="107"/>
                  <a:pt x="24" y="106"/>
                  <a:pt x="24" y="105"/>
                </a:cubicBezTo>
                <a:cubicBezTo>
                  <a:pt x="24" y="97"/>
                  <a:pt x="24" y="97"/>
                  <a:pt x="24" y="97"/>
                </a:cubicBezTo>
                <a:cubicBezTo>
                  <a:pt x="24" y="95"/>
                  <a:pt x="27" y="92"/>
                  <a:pt x="29" y="92"/>
                </a:cubicBezTo>
                <a:cubicBezTo>
                  <a:pt x="93" y="92"/>
                  <a:pt x="93" y="92"/>
                  <a:pt x="93" y="92"/>
                </a:cubicBezTo>
                <a:cubicBezTo>
                  <a:pt x="96" y="92"/>
                  <a:pt x="98" y="95"/>
                  <a:pt x="98" y="97"/>
                </a:cubicBezTo>
                <a:cubicBezTo>
                  <a:pt x="98" y="105"/>
                  <a:pt x="98" y="105"/>
                  <a:pt x="98" y="105"/>
                </a:cubicBezTo>
                <a:cubicBezTo>
                  <a:pt x="98" y="106"/>
                  <a:pt x="99" y="107"/>
                  <a:pt x="99" y="107"/>
                </a:cubicBezTo>
                <a:cubicBezTo>
                  <a:pt x="122" y="107"/>
                  <a:pt x="122" y="107"/>
                  <a:pt x="122" y="107"/>
                </a:cubicBezTo>
                <a:cubicBezTo>
                  <a:pt x="123" y="107"/>
                  <a:pt x="123" y="106"/>
                  <a:pt x="123" y="105"/>
                </a:cubicBezTo>
                <a:cubicBezTo>
                  <a:pt x="123" y="1"/>
                  <a:pt x="123" y="1"/>
                  <a:pt x="123" y="1"/>
                </a:cubicBezTo>
                <a:cubicBezTo>
                  <a:pt x="123" y="1"/>
                  <a:pt x="123" y="0"/>
                  <a:pt x="122" y="0"/>
                </a:cubicBezTo>
              </a:path>
            </a:pathLst>
          </a:custGeom>
          <a:solidFill>
            <a:srgbClr val="5F777E"/>
          </a:solidFill>
          <a:ln>
            <a:noFill/>
          </a:ln>
        </p:spPr>
      </p:sp>
      <p:sp>
        <p:nvSpPr>
          <p:cNvPr id="34" name="圆角矩形 33"/>
          <p:cNvSpPr/>
          <p:nvPr/>
        </p:nvSpPr>
        <p:spPr>
          <a:xfrm>
            <a:off x="2130425" y="2278380"/>
            <a:ext cx="2487930" cy="427355"/>
          </a:xfrm>
          <a:prstGeom prst="roundRect">
            <a:avLst/>
          </a:prstGeom>
          <a:solidFill>
            <a:srgbClr val="5F777E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algn="ctr"/>
            <a:r>
              <a:rPr lang="en-US" altLang="zh-CN" sz="2000" b="1">
                <a:solidFill>
                  <a:srgbClr val="EAEAE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Sleep Quality</a:t>
            </a:r>
            <a:endParaRPr lang="en-US" altLang="zh-CN" sz="2000" b="1">
              <a:solidFill>
                <a:srgbClr val="EAEAE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圆角矩形 3"/>
          <p:cNvSpPr/>
          <p:nvPr/>
        </p:nvSpPr>
        <p:spPr bwMode="auto">
          <a:xfrm>
            <a:off x="2130425" y="2783205"/>
            <a:ext cx="2487930" cy="2867025"/>
          </a:xfrm>
          <a:prstGeom prst="roundRect">
            <a:avLst>
              <a:gd name="adj" fmla="val 5680"/>
            </a:avLst>
          </a:prstGeom>
          <a:noFill/>
          <a:ln w="38100" cap="flat" cmpd="sng" algn="ctr">
            <a:solidFill>
              <a:srgbClr val="5F777E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lvl="2"/>
            <a:endParaRPr lang="zh-CN" altLang="en-US">
              <a:solidFill>
                <a:srgbClr val="5F777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283460" y="2990850"/>
            <a:ext cx="2189480" cy="21558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32.5% of the participants ha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ve</a:t>
            </a:r>
            <a:r>
              <a:rPr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poor sleep quality, and the time they went to bed ha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</a:t>
            </a:r>
            <a:r>
              <a:rPr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no significant effect on sleep quality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endParaRPr lang="en-US" sz="1600"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1" name="燕尾形 40"/>
          <p:cNvSpPr/>
          <p:nvPr/>
        </p:nvSpPr>
        <p:spPr>
          <a:xfrm rot="16200000" flipH="1" flipV="1">
            <a:off x="3176905" y="5732780"/>
            <a:ext cx="394335" cy="661035"/>
          </a:xfrm>
          <a:prstGeom prst="chevron">
            <a:avLst>
              <a:gd name="adj" fmla="val 39402"/>
            </a:avLst>
          </a:prstGeom>
          <a:solidFill>
            <a:srgbClr val="5F777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camille"/>
          <p:cNvSpPr>
            <a:spLocks noEditPoints="1"/>
          </p:cNvSpPr>
          <p:nvPr/>
        </p:nvSpPr>
        <p:spPr bwMode="auto">
          <a:xfrm>
            <a:off x="5788025" y="1719580"/>
            <a:ext cx="575945" cy="401955"/>
          </a:xfrm>
          <a:custGeom>
            <a:avLst/>
            <a:gdLst>
              <a:gd name="T0" fmla="*/ 48 w 257"/>
              <a:gd name="T1" fmla="*/ 0 h 179"/>
              <a:gd name="T2" fmla="*/ 212 w 257"/>
              <a:gd name="T3" fmla="*/ 0 h 179"/>
              <a:gd name="T4" fmla="*/ 235 w 257"/>
              <a:gd name="T5" fmla="*/ 23 h 179"/>
              <a:gd name="T6" fmla="*/ 235 w 257"/>
              <a:gd name="T7" fmla="*/ 137 h 179"/>
              <a:gd name="T8" fmla="*/ 25 w 257"/>
              <a:gd name="T9" fmla="*/ 137 h 179"/>
              <a:gd name="T10" fmla="*/ 25 w 257"/>
              <a:gd name="T11" fmla="*/ 23 h 179"/>
              <a:gd name="T12" fmla="*/ 48 w 257"/>
              <a:gd name="T13" fmla="*/ 0 h 179"/>
              <a:gd name="T14" fmla="*/ 64 w 257"/>
              <a:gd name="T15" fmla="*/ 84 h 179"/>
              <a:gd name="T16" fmla="*/ 64 w 257"/>
              <a:gd name="T17" fmla="*/ 94 h 179"/>
              <a:gd name="T18" fmla="*/ 137 w 257"/>
              <a:gd name="T19" fmla="*/ 94 h 179"/>
              <a:gd name="T20" fmla="*/ 137 w 257"/>
              <a:gd name="T21" fmla="*/ 84 h 179"/>
              <a:gd name="T22" fmla="*/ 64 w 257"/>
              <a:gd name="T23" fmla="*/ 84 h 179"/>
              <a:gd name="T24" fmla="*/ 64 w 257"/>
              <a:gd name="T25" fmla="*/ 60 h 179"/>
              <a:gd name="T26" fmla="*/ 64 w 257"/>
              <a:gd name="T27" fmla="*/ 70 h 179"/>
              <a:gd name="T28" fmla="*/ 122 w 257"/>
              <a:gd name="T29" fmla="*/ 70 h 179"/>
              <a:gd name="T30" fmla="*/ 122 w 257"/>
              <a:gd name="T31" fmla="*/ 60 h 179"/>
              <a:gd name="T32" fmla="*/ 64 w 257"/>
              <a:gd name="T33" fmla="*/ 60 h 179"/>
              <a:gd name="T34" fmla="*/ 64 w 257"/>
              <a:gd name="T35" fmla="*/ 37 h 179"/>
              <a:gd name="T36" fmla="*/ 64 w 257"/>
              <a:gd name="T37" fmla="*/ 46 h 179"/>
              <a:gd name="T38" fmla="*/ 137 w 257"/>
              <a:gd name="T39" fmla="*/ 46 h 179"/>
              <a:gd name="T40" fmla="*/ 137 w 257"/>
              <a:gd name="T41" fmla="*/ 37 h 179"/>
              <a:gd name="T42" fmla="*/ 64 w 257"/>
              <a:gd name="T43" fmla="*/ 37 h 179"/>
              <a:gd name="T44" fmla="*/ 146 w 257"/>
              <a:gd name="T45" fmla="*/ 67 h 179"/>
              <a:gd name="T46" fmla="*/ 166 w 257"/>
              <a:gd name="T47" fmla="*/ 99 h 179"/>
              <a:gd name="T48" fmla="*/ 172 w 257"/>
              <a:gd name="T49" fmla="*/ 89 h 179"/>
              <a:gd name="T50" fmla="*/ 189 w 257"/>
              <a:gd name="T51" fmla="*/ 100 h 179"/>
              <a:gd name="T52" fmla="*/ 195 w 257"/>
              <a:gd name="T53" fmla="*/ 90 h 179"/>
              <a:gd name="T54" fmla="*/ 178 w 257"/>
              <a:gd name="T55" fmla="*/ 79 h 179"/>
              <a:gd name="T56" fmla="*/ 184 w 257"/>
              <a:gd name="T57" fmla="*/ 70 h 179"/>
              <a:gd name="T58" fmla="*/ 146 w 257"/>
              <a:gd name="T59" fmla="*/ 67 h 179"/>
              <a:gd name="T60" fmla="*/ 0 w 257"/>
              <a:gd name="T61" fmla="*/ 146 h 179"/>
              <a:gd name="T62" fmla="*/ 257 w 257"/>
              <a:gd name="T63" fmla="*/ 146 h 179"/>
              <a:gd name="T64" fmla="*/ 257 w 257"/>
              <a:gd name="T65" fmla="*/ 172 h 179"/>
              <a:gd name="T66" fmla="*/ 249 w 257"/>
              <a:gd name="T67" fmla="*/ 179 h 179"/>
              <a:gd name="T68" fmla="*/ 7 w 257"/>
              <a:gd name="T69" fmla="*/ 179 h 179"/>
              <a:gd name="T70" fmla="*/ 0 w 257"/>
              <a:gd name="T71" fmla="*/ 172 h 179"/>
              <a:gd name="T72" fmla="*/ 0 w 257"/>
              <a:gd name="T73" fmla="*/ 146 h 179"/>
              <a:gd name="T74" fmla="*/ 17 w 257"/>
              <a:gd name="T75" fmla="*/ 155 h 179"/>
              <a:gd name="T76" fmla="*/ 17 w 257"/>
              <a:gd name="T77" fmla="*/ 163 h 179"/>
              <a:gd name="T78" fmla="*/ 39 w 257"/>
              <a:gd name="T79" fmla="*/ 163 h 179"/>
              <a:gd name="T80" fmla="*/ 39 w 257"/>
              <a:gd name="T81" fmla="*/ 155 h 179"/>
              <a:gd name="T82" fmla="*/ 17 w 257"/>
              <a:gd name="T83" fmla="*/ 155 h 179"/>
              <a:gd name="T84" fmla="*/ 220 w 257"/>
              <a:gd name="T85" fmla="*/ 155 h 179"/>
              <a:gd name="T86" fmla="*/ 220 w 257"/>
              <a:gd name="T87" fmla="*/ 163 h 179"/>
              <a:gd name="T88" fmla="*/ 242 w 257"/>
              <a:gd name="T89" fmla="*/ 163 h 179"/>
              <a:gd name="T90" fmla="*/ 242 w 257"/>
              <a:gd name="T91" fmla="*/ 155 h 179"/>
              <a:gd name="T92" fmla="*/ 220 w 257"/>
              <a:gd name="T93" fmla="*/ 155 h 179"/>
              <a:gd name="T94" fmla="*/ 49 w 257"/>
              <a:gd name="T95" fmla="*/ 155 h 179"/>
              <a:gd name="T96" fmla="*/ 49 w 257"/>
              <a:gd name="T97" fmla="*/ 163 h 179"/>
              <a:gd name="T98" fmla="*/ 71 w 257"/>
              <a:gd name="T99" fmla="*/ 163 h 179"/>
              <a:gd name="T100" fmla="*/ 71 w 257"/>
              <a:gd name="T101" fmla="*/ 155 h 179"/>
              <a:gd name="T102" fmla="*/ 49 w 257"/>
              <a:gd name="T103" fmla="*/ 155 h 179"/>
              <a:gd name="T104" fmla="*/ 48 w 257"/>
              <a:gd name="T105" fmla="*/ 21 h 179"/>
              <a:gd name="T106" fmla="*/ 48 w 257"/>
              <a:gd name="T107" fmla="*/ 116 h 179"/>
              <a:gd name="T108" fmla="*/ 213 w 257"/>
              <a:gd name="T109" fmla="*/ 116 h 179"/>
              <a:gd name="T110" fmla="*/ 213 w 257"/>
              <a:gd name="T111" fmla="*/ 21 h 179"/>
              <a:gd name="T112" fmla="*/ 48 w 257"/>
              <a:gd name="T113" fmla="*/ 21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57" h="179">
                <a:moveTo>
                  <a:pt x="48" y="0"/>
                </a:moveTo>
                <a:cubicBezTo>
                  <a:pt x="212" y="0"/>
                  <a:pt x="212" y="0"/>
                  <a:pt x="212" y="0"/>
                </a:cubicBezTo>
                <a:cubicBezTo>
                  <a:pt x="225" y="0"/>
                  <a:pt x="235" y="10"/>
                  <a:pt x="235" y="23"/>
                </a:cubicBezTo>
                <a:cubicBezTo>
                  <a:pt x="235" y="137"/>
                  <a:pt x="235" y="137"/>
                  <a:pt x="235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5" y="23"/>
                  <a:pt x="25" y="23"/>
                  <a:pt x="25" y="23"/>
                </a:cubicBezTo>
                <a:cubicBezTo>
                  <a:pt x="25" y="10"/>
                  <a:pt x="35" y="0"/>
                  <a:pt x="48" y="0"/>
                </a:cubicBezTo>
                <a:close/>
                <a:moveTo>
                  <a:pt x="64" y="84"/>
                </a:moveTo>
                <a:cubicBezTo>
                  <a:pt x="64" y="94"/>
                  <a:pt x="64" y="94"/>
                  <a:pt x="64" y="94"/>
                </a:cubicBezTo>
                <a:cubicBezTo>
                  <a:pt x="137" y="94"/>
                  <a:pt x="137" y="94"/>
                  <a:pt x="137" y="94"/>
                </a:cubicBezTo>
                <a:cubicBezTo>
                  <a:pt x="137" y="84"/>
                  <a:pt x="137" y="84"/>
                  <a:pt x="137" y="84"/>
                </a:cubicBezTo>
                <a:cubicBezTo>
                  <a:pt x="64" y="84"/>
                  <a:pt x="64" y="84"/>
                  <a:pt x="64" y="84"/>
                </a:cubicBezTo>
                <a:close/>
                <a:moveTo>
                  <a:pt x="64" y="60"/>
                </a:moveTo>
                <a:cubicBezTo>
                  <a:pt x="64" y="70"/>
                  <a:pt x="64" y="70"/>
                  <a:pt x="64" y="70"/>
                </a:cubicBezTo>
                <a:cubicBezTo>
                  <a:pt x="122" y="70"/>
                  <a:pt x="122" y="70"/>
                  <a:pt x="122" y="70"/>
                </a:cubicBezTo>
                <a:cubicBezTo>
                  <a:pt x="122" y="60"/>
                  <a:pt x="122" y="60"/>
                  <a:pt x="122" y="60"/>
                </a:cubicBezTo>
                <a:cubicBezTo>
                  <a:pt x="64" y="60"/>
                  <a:pt x="64" y="60"/>
                  <a:pt x="64" y="60"/>
                </a:cubicBezTo>
                <a:close/>
                <a:moveTo>
                  <a:pt x="64" y="37"/>
                </a:moveTo>
                <a:cubicBezTo>
                  <a:pt x="64" y="46"/>
                  <a:pt x="64" y="46"/>
                  <a:pt x="64" y="46"/>
                </a:cubicBezTo>
                <a:cubicBezTo>
                  <a:pt x="137" y="46"/>
                  <a:pt x="137" y="46"/>
                  <a:pt x="137" y="46"/>
                </a:cubicBezTo>
                <a:cubicBezTo>
                  <a:pt x="137" y="37"/>
                  <a:pt x="137" y="37"/>
                  <a:pt x="137" y="37"/>
                </a:cubicBezTo>
                <a:cubicBezTo>
                  <a:pt x="64" y="37"/>
                  <a:pt x="64" y="37"/>
                  <a:pt x="64" y="37"/>
                </a:cubicBezTo>
                <a:close/>
                <a:moveTo>
                  <a:pt x="146" y="67"/>
                </a:moveTo>
                <a:cubicBezTo>
                  <a:pt x="166" y="99"/>
                  <a:pt x="166" y="99"/>
                  <a:pt x="166" y="99"/>
                </a:cubicBezTo>
                <a:cubicBezTo>
                  <a:pt x="172" y="89"/>
                  <a:pt x="172" y="89"/>
                  <a:pt x="172" y="89"/>
                </a:cubicBezTo>
                <a:cubicBezTo>
                  <a:pt x="189" y="100"/>
                  <a:pt x="189" y="100"/>
                  <a:pt x="189" y="100"/>
                </a:cubicBezTo>
                <a:cubicBezTo>
                  <a:pt x="195" y="90"/>
                  <a:pt x="195" y="90"/>
                  <a:pt x="195" y="90"/>
                </a:cubicBezTo>
                <a:cubicBezTo>
                  <a:pt x="178" y="79"/>
                  <a:pt x="178" y="79"/>
                  <a:pt x="178" y="79"/>
                </a:cubicBezTo>
                <a:cubicBezTo>
                  <a:pt x="184" y="70"/>
                  <a:pt x="184" y="70"/>
                  <a:pt x="184" y="70"/>
                </a:cubicBezTo>
                <a:cubicBezTo>
                  <a:pt x="146" y="67"/>
                  <a:pt x="146" y="67"/>
                  <a:pt x="146" y="67"/>
                </a:cubicBezTo>
                <a:close/>
                <a:moveTo>
                  <a:pt x="0" y="146"/>
                </a:moveTo>
                <a:cubicBezTo>
                  <a:pt x="257" y="146"/>
                  <a:pt x="257" y="146"/>
                  <a:pt x="257" y="146"/>
                </a:cubicBezTo>
                <a:cubicBezTo>
                  <a:pt x="257" y="172"/>
                  <a:pt x="257" y="172"/>
                  <a:pt x="257" y="172"/>
                </a:cubicBezTo>
                <a:cubicBezTo>
                  <a:pt x="249" y="179"/>
                  <a:pt x="249" y="179"/>
                  <a:pt x="249" y="179"/>
                </a:cubicBezTo>
                <a:cubicBezTo>
                  <a:pt x="7" y="179"/>
                  <a:pt x="7" y="179"/>
                  <a:pt x="7" y="179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46"/>
                  <a:pt x="0" y="146"/>
                  <a:pt x="0" y="146"/>
                </a:cubicBezTo>
                <a:close/>
                <a:moveTo>
                  <a:pt x="17" y="155"/>
                </a:moveTo>
                <a:cubicBezTo>
                  <a:pt x="17" y="163"/>
                  <a:pt x="17" y="163"/>
                  <a:pt x="17" y="163"/>
                </a:cubicBezTo>
                <a:cubicBezTo>
                  <a:pt x="39" y="163"/>
                  <a:pt x="39" y="163"/>
                  <a:pt x="39" y="163"/>
                </a:cubicBezTo>
                <a:cubicBezTo>
                  <a:pt x="39" y="155"/>
                  <a:pt x="39" y="155"/>
                  <a:pt x="39" y="155"/>
                </a:cubicBezTo>
                <a:cubicBezTo>
                  <a:pt x="17" y="155"/>
                  <a:pt x="17" y="155"/>
                  <a:pt x="17" y="155"/>
                </a:cubicBezTo>
                <a:close/>
                <a:moveTo>
                  <a:pt x="220" y="155"/>
                </a:moveTo>
                <a:cubicBezTo>
                  <a:pt x="220" y="163"/>
                  <a:pt x="220" y="163"/>
                  <a:pt x="220" y="163"/>
                </a:cubicBezTo>
                <a:cubicBezTo>
                  <a:pt x="242" y="163"/>
                  <a:pt x="242" y="163"/>
                  <a:pt x="242" y="163"/>
                </a:cubicBezTo>
                <a:cubicBezTo>
                  <a:pt x="242" y="155"/>
                  <a:pt x="242" y="155"/>
                  <a:pt x="242" y="155"/>
                </a:cubicBezTo>
                <a:cubicBezTo>
                  <a:pt x="220" y="155"/>
                  <a:pt x="220" y="155"/>
                  <a:pt x="220" y="155"/>
                </a:cubicBezTo>
                <a:close/>
                <a:moveTo>
                  <a:pt x="49" y="155"/>
                </a:moveTo>
                <a:cubicBezTo>
                  <a:pt x="49" y="163"/>
                  <a:pt x="49" y="163"/>
                  <a:pt x="49" y="163"/>
                </a:cubicBezTo>
                <a:cubicBezTo>
                  <a:pt x="71" y="163"/>
                  <a:pt x="71" y="163"/>
                  <a:pt x="71" y="163"/>
                </a:cubicBezTo>
                <a:cubicBezTo>
                  <a:pt x="71" y="155"/>
                  <a:pt x="71" y="155"/>
                  <a:pt x="71" y="155"/>
                </a:cubicBezTo>
                <a:cubicBezTo>
                  <a:pt x="49" y="155"/>
                  <a:pt x="49" y="155"/>
                  <a:pt x="49" y="155"/>
                </a:cubicBezTo>
                <a:close/>
                <a:moveTo>
                  <a:pt x="48" y="21"/>
                </a:moveTo>
                <a:cubicBezTo>
                  <a:pt x="48" y="116"/>
                  <a:pt x="48" y="116"/>
                  <a:pt x="48" y="116"/>
                </a:cubicBezTo>
                <a:cubicBezTo>
                  <a:pt x="213" y="116"/>
                  <a:pt x="213" y="116"/>
                  <a:pt x="213" y="116"/>
                </a:cubicBezTo>
                <a:cubicBezTo>
                  <a:pt x="213" y="21"/>
                  <a:pt x="213" y="21"/>
                  <a:pt x="213" y="21"/>
                </a:cubicBezTo>
                <a:lnTo>
                  <a:pt x="48" y="21"/>
                </a:lnTo>
                <a:close/>
              </a:path>
            </a:pathLst>
          </a:custGeom>
          <a:solidFill>
            <a:srgbClr val="4C5758"/>
          </a:solidFill>
          <a:ln>
            <a:noFill/>
          </a:ln>
        </p:spPr>
      </p:sp>
      <p:sp>
        <p:nvSpPr>
          <p:cNvPr id="32" name="圆角矩形 31"/>
          <p:cNvSpPr/>
          <p:nvPr/>
        </p:nvSpPr>
        <p:spPr>
          <a:xfrm>
            <a:off x="4832350" y="2278380"/>
            <a:ext cx="2487930" cy="427355"/>
          </a:xfrm>
          <a:prstGeom prst="roundRect">
            <a:avLst/>
          </a:prstGeom>
          <a:solidFill>
            <a:srgbClr val="4C575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algn="ctr"/>
            <a:r>
              <a:rPr lang="en-US" altLang="zh-CN" sz="2000" b="1">
                <a:solidFill>
                  <a:srgbClr val="EAEAE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Sleep Duration</a:t>
            </a:r>
            <a:endParaRPr lang="en-US" altLang="zh-CN" sz="2000" b="1">
              <a:solidFill>
                <a:srgbClr val="EAEAE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" name="圆角矩形 27"/>
          <p:cNvSpPr/>
          <p:nvPr/>
        </p:nvSpPr>
        <p:spPr bwMode="auto">
          <a:xfrm>
            <a:off x="4832350" y="2783205"/>
            <a:ext cx="2487930" cy="2867025"/>
          </a:xfrm>
          <a:prstGeom prst="roundRect">
            <a:avLst>
              <a:gd name="adj" fmla="val 5070"/>
            </a:avLst>
          </a:prstGeom>
          <a:noFill/>
          <a:ln w="38100" cap="flat" cmpd="sng" algn="ctr">
            <a:solidFill>
              <a:srgbClr val="4C5758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lvl="2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051425" y="2990850"/>
            <a:ext cx="212280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The longer you sleep, the lower your body mass index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endParaRPr lang="en-US" sz="1600"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0" name="燕尾形 39"/>
          <p:cNvSpPr/>
          <p:nvPr/>
        </p:nvSpPr>
        <p:spPr>
          <a:xfrm rot="16200000" flipH="1" flipV="1">
            <a:off x="5878830" y="5732780"/>
            <a:ext cx="394335" cy="661035"/>
          </a:xfrm>
          <a:prstGeom prst="chevron">
            <a:avLst>
              <a:gd name="adj" fmla="val 39402"/>
            </a:avLst>
          </a:prstGeom>
          <a:solidFill>
            <a:srgbClr val="4C575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4" name="camille"/>
          <p:cNvSpPr>
            <a:spLocks noEditPoints="1"/>
          </p:cNvSpPr>
          <p:nvPr/>
        </p:nvSpPr>
        <p:spPr bwMode="auto">
          <a:xfrm>
            <a:off x="8460105" y="1689735"/>
            <a:ext cx="488950" cy="461645"/>
          </a:xfrm>
          <a:custGeom>
            <a:avLst/>
            <a:gdLst>
              <a:gd name="T0" fmla="*/ 38 w 121"/>
              <a:gd name="T1" fmla="*/ 42 h 114"/>
              <a:gd name="T2" fmla="*/ 38 w 121"/>
              <a:gd name="T3" fmla="*/ 47 h 114"/>
              <a:gd name="T4" fmla="*/ 76 w 121"/>
              <a:gd name="T5" fmla="*/ 44 h 114"/>
              <a:gd name="T6" fmla="*/ 87 w 121"/>
              <a:gd name="T7" fmla="*/ 32 h 114"/>
              <a:gd name="T8" fmla="*/ 35 w 121"/>
              <a:gd name="T9" fmla="*/ 35 h 114"/>
              <a:gd name="T10" fmla="*/ 38 w 121"/>
              <a:gd name="T11" fmla="*/ 37 h 114"/>
              <a:gd name="T12" fmla="*/ 89 w 121"/>
              <a:gd name="T13" fmla="*/ 35 h 114"/>
              <a:gd name="T14" fmla="*/ 87 w 121"/>
              <a:gd name="T15" fmla="*/ 32 h 114"/>
              <a:gd name="T16" fmla="*/ 38 w 121"/>
              <a:gd name="T17" fmla="*/ 22 h 114"/>
              <a:gd name="T18" fmla="*/ 35 w 121"/>
              <a:gd name="T19" fmla="*/ 26 h 114"/>
              <a:gd name="T20" fmla="*/ 87 w 121"/>
              <a:gd name="T21" fmla="*/ 28 h 114"/>
              <a:gd name="T22" fmla="*/ 89 w 121"/>
              <a:gd name="T23" fmla="*/ 25 h 114"/>
              <a:gd name="T24" fmla="*/ 19 w 121"/>
              <a:gd name="T25" fmla="*/ 105 h 114"/>
              <a:gd name="T26" fmla="*/ 103 w 121"/>
              <a:gd name="T27" fmla="*/ 105 h 114"/>
              <a:gd name="T28" fmla="*/ 9 w 121"/>
              <a:gd name="T29" fmla="*/ 100 h 114"/>
              <a:gd name="T30" fmla="*/ 41 w 121"/>
              <a:gd name="T31" fmla="*/ 74 h 114"/>
              <a:gd name="T32" fmla="*/ 112 w 121"/>
              <a:gd name="T33" fmla="*/ 99 h 114"/>
              <a:gd name="T34" fmla="*/ 112 w 121"/>
              <a:gd name="T35" fmla="*/ 53 h 114"/>
              <a:gd name="T36" fmla="*/ 16 w 121"/>
              <a:gd name="T37" fmla="*/ 48 h 114"/>
              <a:gd name="T38" fmla="*/ 9 w 121"/>
              <a:gd name="T39" fmla="*/ 37 h 114"/>
              <a:gd name="T40" fmla="*/ 13 w 121"/>
              <a:gd name="T41" fmla="*/ 35 h 114"/>
              <a:gd name="T42" fmla="*/ 16 w 121"/>
              <a:gd name="T43" fmla="*/ 48 h 114"/>
              <a:gd name="T44" fmla="*/ 105 w 121"/>
              <a:gd name="T45" fmla="*/ 35 h 114"/>
              <a:gd name="T46" fmla="*/ 111 w 121"/>
              <a:gd name="T47" fmla="*/ 36 h 114"/>
              <a:gd name="T48" fmla="*/ 112 w 121"/>
              <a:gd name="T49" fmla="*/ 42 h 114"/>
              <a:gd name="T50" fmla="*/ 48 w 121"/>
              <a:gd name="T51" fmla="*/ 68 h 114"/>
              <a:gd name="T52" fmla="*/ 26 w 121"/>
              <a:gd name="T53" fmla="*/ 53 h 114"/>
              <a:gd name="T54" fmla="*/ 26 w 121"/>
              <a:gd name="T55" fmla="*/ 26 h 114"/>
              <a:gd name="T56" fmla="*/ 36 w 121"/>
              <a:gd name="T57" fmla="*/ 10 h 114"/>
              <a:gd name="T58" fmla="*/ 95 w 121"/>
              <a:gd name="T59" fmla="*/ 20 h 114"/>
              <a:gd name="T60" fmla="*/ 95 w 121"/>
              <a:gd name="T61" fmla="*/ 35 h 114"/>
              <a:gd name="T62" fmla="*/ 95 w 121"/>
              <a:gd name="T63" fmla="*/ 54 h 114"/>
              <a:gd name="T64" fmla="*/ 60 w 121"/>
              <a:gd name="T65" fmla="*/ 59 h 114"/>
              <a:gd name="T66" fmla="*/ 84 w 121"/>
              <a:gd name="T67" fmla="*/ 0 h 114"/>
              <a:gd name="T68" fmla="*/ 16 w 121"/>
              <a:gd name="T69" fmla="*/ 20 h 114"/>
              <a:gd name="T70" fmla="*/ 13 w 121"/>
              <a:gd name="T71" fmla="*/ 26 h 114"/>
              <a:gd name="T72" fmla="*/ 0 w 121"/>
              <a:gd name="T73" fmla="*/ 103 h 114"/>
              <a:gd name="T74" fmla="*/ 109 w 121"/>
              <a:gd name="T75" fmla="*/ 114 h 114"/>
              <a:gd name="T76" fmla="*/ 121 w 121"/>
              <a:gd name="T77" fmla="*/ 37 h 114"/>
              <a:gd name="T78" fmla="*/ 105 w 121"/>
              <a:gd name="T79" fmla="*/ 26 h 114"/>
              <a:gd name="T80" fmla="*/ 84 w 121"/>
              <a:gd name="T81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1" h="114">
                <a:moveTo>
                  <a:pt x="74" y="42"/>
                </a:moveTo>
                <a:cubicBezTo>
                  <a:pt x="38" y="42"/>
                  <a:pt x="38" y="42"/>
                  <a:pt x="38" y="42"/>
                </a:cubicBezTo>
                <a:cubicBezTo>
                  <a:pt x="36" y="42"/>
                  <a:pt x="35" y="43"/>
                  <a:pt x="35" y="44"/>
                </a:cubicBezTo>
                <a:cubicBezTo>
                  <a:pt x="35" y="46"/>
                  <a:pt x="36" y="47"/>
                  <a:pt x="38" y="47"/>
                </a:cubicBezTo>
                <a:cubicBezTo>
                  <a:pt x="74" y="47"/>
                  <a:pt x="74" y="47"/>
                  <a:pt x="74" y="47"/>
                </a:cubicBezTo>
                <a:cubicBezTo>
                  <a:pt x="75" y="47"/>
                  <a:pt x="76" y="46"/>
                  <a:pt x="76" y="44"/>
                </a:cubicBezTo>
                <a:cubicBezTo>
                  <a:pt x="76" y="43"/>
                  <a:pt x="75" y="42"/>
                  <a:pt x="74" y="42"/>
                </a:cubicBezTo>
                <a:moveTo>
                  <a:pt x="87" y="32"/>
                </a:moveTo>
                <a:cubicBezTo>
                  <a:pt x="38" y="32"/>
                  <a:pt x="38" y="32"/>
                  <a:pt x="38" y="32"/>
                </a:cubicBezTo>
                <a:cubicBezTo>
                  <a:pt x="36" y="32"/>
                  <a:pt x="35" y="33"/>
                  <a:pt x="35" y="35"/>
                </a:cubicBezTo>
                <a:cubicBezTo>
                  <a:pt x="35" y="35"/>
                  <a:pt x="35" y="35"/>
                  <a:pt x="35" y="35"/>
                </a:cubicBezTo>
                <a:cubicBezTo>
                  <a:pt x="35" y="36"/>
                  <a:pt x="36" y="37"/>
                  <a:pt x="38" y="37"/>
                </a:cubicBezTo>
                <a:cubicBezTo>
                  <a:pt x="87" y="37"/>
                  <a:pt x="87" y="37"/>
                  <a:pt x="87" y="37"/>
                </a:cubicBezTo>
                <a:cubicBezTo>
                  <a:pt x="88" y="37"/>
                  <a:pt x="89" y="36"/>
                  <a:pt x="89" y="35"/>
                </a:cubicBezTo>
                <a:cubicBezTo>
                  <a:pt x="89" y="35"/>
                  <a:pt x="89" y="35"/>
                  <a:pt x="89" y="35"/>
                </a:cubicBezTo>
                <a:cubicBezTo>
                  <a:pt x="89" y="33"/>
                  <a:pt x="88" y="32"/>
                  <a:pt x="87" y="32"/>
                </a:cubicBezTo>
                <a:moveTo>
                  <a:pt x="87" y="22"/>
                </a:moveTo>
                <a:cubicBezTo>
                  <a:pt x="38" y="22"/>
                  <a:pt x="38" y="22"/>
                  <a:pt x="38" y="22"/>
                </a:cubicBezTo>
                <a:cubicBezTo>
                  <a:pt x="36" y="22"/>
                  <a:pt x="35" y="24"/>
                  <a:pt x="35" y="25"/>
                </a:cubicBezTo>
                <a:cubicBezTo>
                  <a:pt x="35" y="25"/>
                  <a:pt x="35" y="26"/>
                  <a:pt x="35" y="26"/>
                </a:cubicBezTo>
                <a:cubicBezTo>
                  <a:pt x="36" y="27"/>
                  <a:pt x="37" y="28"/>
                  <a:pt x="38" y="28"/>
                </a:cubicBezTo>
                <a:cubicBezTo>
                  <a:pt x="87" y="28"/>
                  <a:pt x="87" y="28"/>
                  <a:pt x="87" y="28"/>
                </a:cubicBezTo>
                <a:cubicBezTo>
                  <a:pt x="88" y="28"/>
                  <a:pt x="89" y="27"/>
                  <a:pt x="89" y="26"/>
                </a:cubicBezTo>
                <a:cubicBezTo>
                  <a:pt x="89" y="26"/>
                  <a:pt x="89" y="25"/>
                  <a:pt x="89" y="25"/>
                </a:cubicBezTo>
                <a:cubicBezTo>
                  <a:pt x="89" y="24"/>
                  <a:pt x="88" y="22"/>
                  <a:pt x="87" y="22"/>
                </a:cubicBezTo>
                <a:moveTo>
                  <a:pt x="19" y="105"/>
                </a:moveTo>
                <a:cubicBezTo>
                  <a:pt x="60" y="71"/>
                  <a:pt x="60" y="71"/>
                  <a:pt x="60" y="71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9" y="105"/>
                  <a:pt x="19" y="105"/>
                  <a:pt x="19" y="105"/>
                </a:cubicBezTo>
                <a:moveTo>
                  <a:pt x="9" y="100"/>
                </a:moveTo>
                <a:cubicBezTo>
                  <a:pt x="9" y="54"/>
                  <a:pt x="9" y="54"/>
                  <a:pt x="9" y="54"/>
                </a:cubicBezTo>
                <a:cubicBezTo>
                  <a:pt x="41" y="74"/>
                  <a:pt x="41" y="74"/>
                  <a:pt x="41" y="74"/>
                </a:cubicBezTo>
                <a:cubicBezTo>
                  <a:pt x="9" y="100"/>
                  <a:pt x="9" y="100"/>
                  <a:pt x="9" y="100"/>
                </a:cubicBezTo>
                <a:moveTo>
                  <a:pt x="112" y="99"/>
                </a:moveTo>
                <a:cubicBezTo>
                  <a:pt x="80" y="74"/>
                  <a:pt x="80" y="74"/>
                  <a:pt x="80" y="74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112" y="99"/>
                  <a:pt x="112" y="99"/>
                  <a:pt x="112" y="99"/>
                </a:cubicBezTo>
                <a:moveTo>
                  <a:pt x="16" y="48"/>
                </a:moveTo>
                <a:cubicBezTo>
                  <a:pt x="9" y="43"/>
                  <a:pt x="9" y="43"/>
                  <a:pt x="9" y="43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10" y="37"/>
                  <a:pt x="10" y="36"/>
                </a:cubicBezTo>
                <a:cubicBezTo>
                  <a:pt x="11" y="36"/>
                  <a:pt x="12" y="35"/>
                  <a:pt x="13" y="35"/>
                </a:cubicBezTo>
                <a:cubicBezTo>
                  <a:pt x="16" y="35"/>
                  <a:pt x="16" y="35"/>
                  <a:pt x="16" y="35"/>
                </a:cubicBezTo>
                <a:cubicBezTo>
                  <a:pt x="16" y="48"/>
                  <a:pt x="16" y="48"/>
                  <a:pt x="16" y="48"/>
                </a:cubicBezTo>
                <a:moveTo>
                  <a:pt x="105" y="47"/>
                </a:moveTo>
                <a:cubicBezTo>
                  <a:pt x="105" y="35"/>
                  <a:pt x="105" y="35"/>
                  <a:pt x="105" y="35"/>
                </a:cubicBezTo>
                <a:cubicBezTo>
                  <a:pt x="109" y="35"/>
                  <a:pt x="109" y="35"/>
                  <a:pt x="109" y="35"/>
                </a:cubicBezTo>
                <a:cubicBezTo>
                  <a:pt x="110" y="35"/>
                  <a:pt x="111" y="36"/>
                  <a:pt x="111" y="36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105" y="47"/>
                  <a:pt x="105" y="47"/>
                  <a:pt x="105" y="47"/>
                </a:cubicBezTo>
                <a:moveTo>
                  <a:pt x="48" y="68"/>
                </a:move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3"/>
                  <a:pt x="26" y="53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15"/>
                  <a:pt x="30" y="10"/>
                  <a:pt x="36" y="10"/>
                </a:cubicBezTo>
                <a:cubicBezTo>
                  <a:pt x="84" y="10"/>
                  <a:pt x="84" y="10"/>
                  <a:pt x="84" y="10"/>
                </a:cubicBezTo>
                <a:cubicBezTo>
                  <a:pt x="90" y="10"/>
                  <a:pt x="95" y="15"/>
                  <a:pt x="95" y="20"/>
                </a:cubicBezTo>
                <a:cubicBezTo>
                  <a:pt x="95" y="26"/>
                  <a:pt x="95" y="26"/>
                  <a:pt x="95" y="26"/>
                </a:cubicBezTo>
                <a:cubicBezTo>
                  <a:pt x="95" y="35"/>
                  <a:pt x="95" y="35"/>
                  <a:pt x="95" y="35"/>
                </a:cubicBezTo>
                <a:cubicBezTo>
                  <a:pt x="95" y="53"/>
                  <a:pt x="95" y="53"/>
                  <a:pt x="95" y="53"/>
                </a:cubicBezTo>
                <a:cubicBezTo>
                  <a:pt x="95" y="54"/>
                  <a:pt x="95" y="54"/>
                  <a:pt x="95" y="54"/>
                </a:cubicBezTo>
                <a:cubicBezTo>
                  <a:pt x="72" y="68"/>
                  <a:pt x="72" y="68"/>
                  <a:pt x="72" y="68"/>
                </a:cubicBezTo>
                <a:cubicBezTo>
                  <a:pt x="60" y="59"/>
                  <a:pt x="60" y="59"/>
                  <a:pt x="60" y="59"/>
                </a:cubicBezTo>
                <a:cubicBezTo>
                  <a:pt x="48" y="68"/>
                  <a:pt x="48" y="68"/>
                  <a:pt x="48" y="68"/>
                </a:cubicBezTo>
                <a:moveTo>
                  <a:pt x="84" y="0"/>
                </a:moveTo>
                <a:cubicBezTo>
                  <a:pt x="36" y="0"/>
                  <a:pt x="36" y="0"/>
                  <a:pt x="36" y="0"/>
                </a:cubicBezTo>
                <a:cubicBezTo>
                  <a:pt x="25" y="0"/>
                  <a:pt x="16" y="9"/>
                  <a:pt x="16" y="20"/>
                </a:cubicBezTo>
                <a:cubicBezTo>
                  <a:pt x="16" y="26"/>
                  <a:pt x="16" y="26"/>
                  <a:pt x="16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7" y="26"/>
                  <a:pt x="1" y="31"/>
                  <a:pt x="0" y="37"/>
                </a:cubicBezTo>
                <a:cubicBezTo>
                  <a:pt x="0" y="103"/>
                  <a:pt x="0" y="103"/>
                  <a:pt x="0" y="103"/>
                </a:cubicBezTo>
                <a:cubicBezTo>
                  <a:pt x="1" y="109"/>
                  <a:pt x="7" y="114"/>
                  <a:pt x="13" y="114"/>
                </a:cubicBezTo>
                <a:cubicBezTo>
                  <a:pt x="109" y="114"/>
                  <a:pt x="109" y="114"/>
                  <a:pt x="109" y="114"/>
                </a:cubicBezTo>
                <a:cubicBezTo>
                  <a:pt x="115" y="114"/>
                  <a:pt x="121" y="109"/>
                  <a:pt x="121" y="103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1" y="31"/>
                  <a:pt x="115" y="26"/>
                  <a:pt x="109" y="26"/>
                </a:cubicBezTo>
                <a:cubicBezTo>
                  <a:pt x="105" y="26"/>
                  <a:pt x="105" y="26"/>
                  <a:pt x="105" y="26"/>
                </a:cubicBezTo>
                <a:cubicBezTo>
                  <a:pt x="105" y="20"/>
                  <a:pt x="105" y="20"/>
                  <a:pt x="105" y="20"/>
                </a:cubicBezTo>
                <a:cubicBezTo>
                  <a:pt x="105" y="9"/>
                  <a:pt x="95" y="0"/>
                  <a:pt x="84" y="0"/>
                </a:cubicBezTo>
              </a:path>
            </a:pathLst>
          </a:custGeom>
          <a:solidFill>
            <a:srgbClr val="5F777E"/>
          </a:solidFill>
          <a:ln>
            <a:noFill/>
          </a:ln>
        </p:spPr>
      </p:sp>
      <p:sp>
        <p:nvSpPr>
          <p:cNvPr id="33" name="圆角矩形 32"/>
          <p:cNvSpPr/>
          <p:nvPr/>
        </p:nvSpPr>
        <p:spPr>
          <a:xfrm>
            <a:off x="7460615" y="2278380"/>
            <a:ext cx="2487930" cy="427355"/>
          </a:xfrm>
          <a:prstGeom prst="roundRect">
            <a:avLst/>
          </a:prstGeom>
          <a:solidFill>
            <a:srgbClr val="5F777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algn="ctr"/>
            <a:r>
              <a:rPr lang="en-US" altLang="zh-CN" sz="2000" b="1">
                <a:solidFill>
                  <a:srgbClr val="EAEAE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Weight</a:t>
            </a:r>
            <a:endParaRPr lang="en-US" altLang="zh-CN" sz="2000" b="1">
              <a:solidFill>
                <a:srgbClr val="EAEAE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圆角矩形 7"/>
          <p:cNvSpPr/>
          <p:nvPr/>
        </p:nvSpPr>
        <p:spPr bwMode="auto">
          <a:xfrm>
            <a:off x="7460615" y="2783205"/>
            <a:ext cx="2487930" cy="2867025"/>
          </a:xfrm>
          <a:prstGeom prst="roundRect">
            <a:avLst>
              <a:gd name="adj" fmla="val 5070"/>
            </a:avLst>
          </a:prstGeom>
          <a:noFill/>
          <a:ln w="38100" cap="flat" cmpd="sng" algn="ctr">
            <a:solidFill>
              <a:srgbClr val="5F777E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lvl="2"/>
            <a:endParaRPr lang="zh-CN" altLang="en-US">
              <a:solidFill>
                <a:srgbClr val="5F777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7607300" y="2990850"/>
            <a:ext cx="211899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There 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is</a:t>
            </a:r>
            <a:r>
              <a:rPr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a strong positive correlation between 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body </a:t>
            </a:r>
            <a:r>
              <a:rPr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weight and BMI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endParaRPr lang="en-US" sz="1600"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1" name="燕尾形 30"/>
          <p:cNvSpPr/>
          <p:nvPr/>
        </p:nvSpPr>
        <p:spPr>
          <a:xfrm rot="16200000" flipH="1" flipV="1">
            <a:off x="8507095" y="5732780"/>
            <a:ext cx="394335" cy="661035"/>
          </a:xfrm>
          <a:prstGeom prst="chevron">
            <a:avLst>
              <a:gd name="adj" fmla="val 39402"/>
            </a:avLst>
          </a:prstGeom>
          <a:solidFill>
            <a:srgbClr val="5F777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631565" y="516890"/>
            <a:ext cx="48888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 b="1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 Discoveries</a:t>
            </a:r>
            <a:endParaRPr lang="en-US" altLang="zh-CN" sz="3600" b="1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395095" y="3044825"/>
            <a:ext cx="94024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6000" b="1">
                <a:solidFill>
                  <a:srgbClr val="5F777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THANK YOU</a:t>
            </a:r>
            <a:endParaRPr lang="en-US" altLang="zh-CN" sz="6000" b="1">
              <a:solidFill>
                <a:srgbClr val="5F777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4" name="组合 33"/>
          <p:cNvGrpSpPr/>
          <p:nvPr/>
        </p:nvGrpSpPr>
        <p:grpSpPr>
          <a:xfrm>
            <a:off x="1027430" y="2758440"/>
            <a:ext cx="3001010" cy="1115060"/>
            <a:chOff x="1728" y="4331"/>
            <a:chExt cx="4726" cy="1756"/>
          </a:xfrm>
        </p:grpSpPr>
        <p:sp>
          <p:nvSpPr>
            <p:cNvPr id="6" name="文本框 5"/>
            <p:cNvSpPr txBox="1"/>
            <p:nvPr/>
          </p:nvSpPr>
          <p:spPr>
            <a:xfrm>
              <a:off x="1728" y="4344"/>
              <a:ext cx="4455" cy="1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lang="zh-CN" sz="6600" b="1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728" y="4331"/>
              <a:ext cx="4726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sz="4000">
                  <a:solidFill>
                    <a:srgbClr val="5F777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en-US" sz="4000">
                <a:solidFill>
                  <a:srgbClr val="5F777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1" name="组合 70"/>
            <p:cNvGrpSpPr/>
            <p:nvPr userDrawn="1"/>
          </p:nvGrpSpPr>
          <p:grpSpPr>
            <a:xfrm rot="0">
              <a:off x="2740" y="5444"/>
              <a:ext cx="2536" cy="208"/>
              <a:chOff x="3892" y="4428"/>
              <a:chExt cx="2536" cy="208"/>
            </a:xfrm>
            <a:solidFill>
              <a:srgbClr val="CDA189"/>
            </a:solidFill>
          </p:grpSpPr>
          <p:sp>
            <p:nvSpPr>
              <p:cNvPr id="12" name="camille"/>
              <p:cNvSpPr>
                <a:spLocks noChangeAspect="1"/>
              </p:cNvSpPr>
              <p:nvPr/>
            </p:nvSpPr>
            <p:spPr>
              <a:xfrm>
                <a:off x="3892" y="4428"/>
                <a:ext cx="208" cy="208"/>
              </a:xfrm>
              <a:prstGeom prst="ellipse">
                <a:avLst/>
              </a:prstGeom>
              <a:solidFill>
                <a:srgbClr val="5F777E"/>
              </a:solidFill>
              <a:ln w="19050">
                <a:noFill/>
              </a:ln>
            </p:spPr>
          </p:sp>
          <p:sp>
            <p:nvSpPr>
              <p:cNvPr id="17" name="camille"/>
              <p:cNvSpPr>
                <a:spLocks noChangeAspect="1"/>
              </p:cNvSpPr>
              <p:nvPr/>
            </p:nvSpPr>
            <p:spPr>
              <a:xfrm>
                <a:off x="4474" y="4428"/>
                <a:ext cx="208" cy="208"/>
              </a:xfrm>
              <a:prstGeom prst="ellipse">
                <a:avLst/>
              </a:prstGeom>
              <a:solidFill>
                <a:srgbClr val="5F777E"/>
              </a:solidFill>
              <a:ln w="19050">
                <a:noFill/>
              </a:ln>
            </p:spPr>
          </p:sp>
          <p:sp>
            <p:nvSpPr>
              <p:cNvPr id="18" name="camille"/>
              <p:cNvSpPr>
                <a:spLocks noChangeAspect="1"/>
              </p:cNvSpPr>
              <p:nvPr/>
            </p:nvSpPr>
            <p:spPr>
              <a:xfrm>
                <a:off x="5056" y="4428"/>
                <a:ext cx="208" cy="208"/>
              </a:xfrm>
              <a:prstGeom prst="ellipse">
                <a:avLst/>
              </a:prstGeom>
              <a:solidFill>
                <a:srgbClr val="CDA189"/>
              </a:solidFill>
              <a:ln w="19050">
                <a:noFill/>
              </a:ln>
            </p:spPr>
          </p:sp>
          <p:sp>
            <p:nvSpPr>
              <p:cNvPr id="23" name="camille"/>
              <p:cNvSpPr>
                <a:spLocks noChangeAspect="1"/>
              </p:cNvSpPr>
              <p:nvPr/>
            </p:nvSpPr>
            <p:spPr>
              <a:xfrm>
                <a:off x="5638" y="4428"/>
                <a:ext cx="208" cy="208"/>
              </a:xfrm>
              <a:prstGeom prst="ellipse">
                <a:avLst/>
              </a:prstGeom>
              <a:grpFill/>
              <a:ln w="19050">
                <a:noFill/>
              </a:ln>
            </p:spPr>
          </p:sp>
          <p:sp>
            <p:nvSpPr>
              <p:cNvPr id="33" name="camille"/>
              <p:cNvSpPr>
                <a:spLocks noChangeAspect="1"/>
              </p:cNvSpPr>
              <p:nvPr/>
            </p:nvSpPr>
            <p:spPr>
              <a:xfrm>
                <a:off x="6220" y="4428"/>
                <a:ext cx="208" cy="208"/>
              </a:xfrm>
              <a:prstGeom prst="ellipse">
                <a:avLst/>
              </a:prstGeom>
              <a:grpFill/>
              <a:ln w="19050">
                <a:noFill/>
              </a:ln>
            </p:spPr>
          </p:sp>
        </p:grpSp>
      </p:grpSp>
      <p:grpSp>
        <p:nvGrpSpPr>
          <p:cNvPr id="67" name="组合 66"/>
          <p:cNvGrpSpPr/>
          <p:nvPr/>
        </p:nvGrpSpPr>
        <p:grpSpPr>
          <a:xfrm>
            <a:off x="5499100" y="1139825"/>
            <a:ext cx="5093970" cy="4590415"/>
            <a:chOff x="7716" y="1795"/>
            <a:chExt cx="8022" cy="7229"/>
          </a:xfrm>
        </p:grpSpPr>
        <p:grpSp>
          <p:nvGrpSpPr>
            <p:cNvPr id="40" name="组合 39"/>
            <p:cNvGrpSpPr/>
            <p:nvPr/>
          </p:nvGrpSpPr>
          <p:grpSpPr>
            <a:xfrm rot="0">
              <a:off x="7716" y="1795"/>
              <a:ext cx="6240" cy="1030"/>
              <a:chOff x="6962" y="1694"/>
              <a:chExt cx="6240" cy="1030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6962" y="1694"/>
                <a:ext cx="1030" cy="1030"/>
              </a:xfrm>
              <a:prstGeom prst="ellipse">
                <a:avLst/>
              </a:prstGeom>
              <a:solidFill>
                <a:srgbClr val="5F77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400">
                    <a:solidFill>
                      <a:srgbClr val="EAEA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lang="en-US" altLang="zh-CN" sz="24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8244" y="1780"/>
                <a:ext cx="4958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altLang="zh-CN" sz="2800">
                    <a:solidFill>
                      <a:srgbClr val="4C575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Data structure</a:t>
                </a:r>
                <a:endParaRPr lang="en-US" altLang="zh-CN" sz="28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 rot="0">
              <a:off x="7716" y="3344"/>
              <a:ext cx="6827" cy="1294"/>
              <a:chOff x="6962" y="1694"/>
              <a:chExt cx="6827" cy="1294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6962" y="1694"/>
                <a:ext cx="1030" cy="1030"/>
              </a:xfrm>
              <a:prstGeom prst="ellipse">
                <a:avLst/>
              </a:prstGeom>
              <a:solidFill>
                <a:srgbClr val="CDA1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400">
                    <a:solidFill>
                      <a:srgbClr val="EAEA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endParaRPr lang="en-US" altLang="zh-CN" sz="24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8087" y="1694"/>
                <a:ext cx="5702" cy="12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altLang="zh-CN" sz="2800">
                    <a:solidFill>
                      <a:srgbClr val="4C575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Sleep quality issue</a:t>
                </a:r>
                <a:endParaRPr lang="en-US" altLang="zh-CN" sz="28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 rot="0">
              <a:off x="7716" y="4894"/>
              <a:ext cx="8022" cy="1030"/>
              <a:chOff x="6962" y="1694"/>
              <a:chExt cx="8022" cy="1030"/>
            </a:xfrm>
          </p:grpSpPr>
          <p:sp>
            <p:nvSpPr>
              <p:cNvPr id="47" name="椭圆 46"/>
              <p:cNvSpPr/>
              <p:nvPr/>
            </p:nvSpPr>
            <p:spPr>
              <a:xfrm>
                <a:off x="6962" y="1694"/>
                <a:ext cx="1030" cy="1030"/>
              </a:xfrm>
              <a:prstGeom prst="ellipse">
                <a:avLst/>
              </a:prstGeom>
              <a:solidFill>
                <a:srgbClr val="5F77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400">
                    <a:solidFill>
                      <a:srgbClr val="EAEA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  <a:endParaRPr lang="en-US" altLang="zh-CN" sz="24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8087" y="1811"/>
                <a:ext cx="6897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altLang="zh-CN" sz="2800">
                    <a:solidFill>
                      <a:srgbClr val="4C575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Sleep duration vs BMI</a:t>
                </a:r>
                <a:endParaRPr lang="en-US" altLang="zh-CN" sz="28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 rot="0">
              <a:off x="7716" y="6444"/>
              <a:ext cx="6084" cy="1030"/>
              <a:chOff x="6962" y="1694"/>
              <a:chExt cx="6084" cy="1030"/>
            </a:xfrm>
          </p:grpSpPr>
          <p:sp>
            <p:nvSpPr>
              <p:cNvPr id="52" name="椭圆 51"/>
              <p:cNvSpPr/>
              <p:nvPr/>
            </p:nvSpPr>
            <p:spPr>
              <a:xfrm>
                <a:off x="6962" y="1694"/>
                <a:ext cx="1030" cy="1030"/>
              </a:xfrm>
              <a:prstGeom prst="ellipse">
                <a:avLst/>
              </a:prstGeom>
              <a:solidFill>
                <a:srgbClr val="CDA1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400">
                    <a:solidFill>
                      <a:srgbClr val="EAEA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</a:t>
                </a:r>
                <a:endParaRPr lang="en-US" altLang="zh-CN" sz="24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文本框 53"/>
              <p:cNvSpPr txBox="1"/>
              <p:nvPr/>
            </p:nvSpPr>
            <p:spPr>
              <a:xfrm>
                <a:off x="8087" y="1712"/>
                <a:ext cx="4959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altLang="zh-CN" sz="2800">
                    <a:solidFill>
                      <a:srgbClr val="4C575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Weight</a:t>
                </a:r>
                <a:r>
                  <a:rPr lang="zh-CN" altLang="en-US" sz="2800">
                    <a:solidFill>
                      <a:srgbClr val="4C575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en-US" altLang="zh-CN" sz="2800">
                    <a:solidFill>
                      <a:srgbClr val="4C575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vs BMI</a:t>
                </a:r>
                <a:endParaRPr lang="en-US" altLang="zh-CN" sz="28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 rot="0">
              <a:off x="7716" y="7994"/>
              <a:ext cx="7155" cy="1030"/>
              <a:chOff x="6962" y="1694"/>
              <a:chExt cx="7156" cy="1030"/>
            </a:xfrm>
          </p:grpSpPr>
          <p:sp>
            <p:nvSpPr>
              <p:cNvPr id="57" name="椭圆 56"/>
              <p:cNvSpPr/>
              <p:nvPr/>
            </p:nvSpPr>
            <p:spPr>
              <a:xfrm>
                <a:off x="6962" y="1694"/>
                <a:ext cx="1030" cy="1030"/>
              </a:xfrm>
              <a:prstGeom prst="ellipse">
                <a:avLst/>
              </a:prstGeom>
              <a:solidFill>
                <a:srgbClr val="5F77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400">
                    <a:solidFill>
                      <a:srgbClr val="EAEA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</a:t>
                </a:r>
                <a:endParaRPr lang="en-US" altLang="zh-CN" sz="24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8087" y="1792"/>
                <a:ext cx="6031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en-US" altLang="zh-CN" sz="2800">
                    <a:solidFill>
                      <a:srgbClr val="4C575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Summary</a:t>
                </a:r>
                <a:endParaRPr lang="en-US" altLang="zh-CN" sz="28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custDataLst>
      <p:tags r:id="rId1"/>
    </p:custData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3380105" y="2065020"/>
            <a:ext cx="5480050" cy="2736850"/>
            <a:chOff x="5355" y="3252"/>
            <a:chExt cx="8630" cy="4310"/>
          </a:xfrm>
        </p:grpSpPr>
        <p:sp>
          <p:nvSpPr>
            <p:cNvPr id="35" name="椭圆 34"/>
            <p:cNvSpPr/>
            <p:nvPr/>
          </p:nvSpPr>
          <p:spPr>
            <a:xfrm>
              <a:off x="8803" y="3252"/>
              <a:ext cx="1735" cy="1735"/>
            </a:xfrm>
            <a:prstGeom prst="ellipse">
              <a:avLst/>
            </a:prstGeom>
            <a:solidFill>
              <a:srgbClr val="5F77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en-US" altLang="zh-CN" sz="4000">
                <a:solidFill>
                  <a:srgbClr val="EAEA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355" y="5336"/>
              <a:ext cx="8630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60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Data Structure</a:t>
              </a:r>
              <a:endParaRPr lang="en-US" altLang="zh-CN" sz="6000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783" y="6934"/>
              <a:ext cx="777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structure &amp; type &amp; main variable </a:t>
              </a:r>
              <a:endParaRPr lang="en-US" altLang="zh-CN" sz="2000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" name="文本框 35"/>
          <p:cNvSpPr txBox="1"/>
          <p:nvPr/>
        </p:nvSpPr>
        <p:spPr>
          <a:xfrm>
            <a:off x="2976880" y="492125"/>
            <a:ext cx="62363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 b="1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Gender &amp; Occupation</a:t>
            </a:r>
            <a:endParaRPr lang="en-US" altLang="zh-CN" sz="3600" b="1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1559560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1540510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818640" y="1984375"/>
            <a:ext cx="3556000" cy="3987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Male participants —30%</a:t>
            </a:r>
            <a:endParaRPr lang="en-US" altLang="zh-CN" sz="2000" b="1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741805" y="4036060"/>
            <a:ext cx="3626485" cy="3987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en-US" altLang="zh-CN" sz="2000" b="1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Female participants —70%</a:t>
            </a:r>
            <a:endParaRPr lang="en-US" altLang="zh-CN" sz="2000" b="1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1911985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2284095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2655570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3027680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3399155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3771265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4142740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任意多边形 31"/>
          <p:cNvSpPr/>
          <p:nvPr/>
        </p:nvSpPr>
        <p:spPr>
          <a:xfrm>
            <a:off x="4514850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4886325" y="2712720"/>
            <a:ext cx="321310" cy="7594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5F777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任意多边形 38"/>
          <p:cNvSpPr/>
          <p:nvPr/>
        </p:nvSpPr>
        <p:spPr>
          <a:xfrm>
            <a:off x="1924685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任意多边形 39"/>
          <p:cNvSpPr/>
          <p:nvPr/>
        </p:nvSpPr>
        <p:spPr>
          <a:xfrm>
            <a:off x="2289810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任意多边形 40"/>
          <p:cNvSpPr/>
          <p:nvPr/>
        </p:nvSpPr>
        <p:spPr>
          <a:xfrm>
            <a:off x="2654935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3020060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任意多边形 42"/>
          <p:cNvSpPr/>
          <p:nvPr/>
        </p:nvSpPr>
        <p:spPr>
          <a:xfrm>
            <a:off x="3385185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任意多边形 43"/>
          <p:cNvSpPr/>
          <p:nvPr/>
        </p:nvSpPr>
        <p:spPr>
          <a:xfrm>
            <a:off x="3750310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任意多边形 44"/>
          <p:cNvSpPr/>
          <p:nvPr/>
        </p:nvSpPr>
        <p:spPr>
          <a:xfrm>
            <a:off x="4115435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任意多边形 45"/>
          <p:cNvSpPr/>
          <p:nvPr/>
        </p:nvSpPr>
        <p:spPr>
          <a:xfrm>
            <a:off x="4480560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任意多边形 46"/>
          <p:cNvSpPr/>
          <p:nvPr/>
        </p:nvSpPr>
        <p:spPr>
          <a:xfrm>
            <a:off x="4845685" y="4648835"/>
            <a:ext cx="340360" cy="7372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DA18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b="1">
              <a:solidFill>
                <a:srgbClr val="6EBB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839710" y="5367655"/>
            <a:ext cx="2033270" cy="3987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ctr"/>
            <a:r>
              <a:rPr lang="en-US" altLang="zh-CN" sz="2000" b="1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occupation</a:t>
            </a:r>
            <a:endParaRPr lang="en-US" altLang="zh-CN" sz="2000" b="1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5" name="图表 4"/>
          <p:cNvGraphicFramePr/>
          <p:nvPr/>
        </p:nvGraphicFramePr>
        <p:xfrm>
          <a:off x="6042660" y="1597025"/>
          <a:ext cx="5627370" cy="37706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" name="文本框 35"/>
          <p:cNvSpPr txBox="1"/>
          <p:nvPr/>
        </p:nvSpPr>
        <p:spPr>
          <a:xfrm>
            <a:off x="2702560" y="399415"/>
            <a:ext cx="67868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 b="1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BMI distribution</a:t>
            </a:r>
            <a:endParaRPr lang="en-US" altLang="zh-CN" sz="3600" b="1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BmiHistogr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0650" y="1138555"/>
            <a:ext cx="6870700" cy="4241800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2"/>
            </p:custDataLst>
          </p:nvPr>
        </p:nvGraphicFramePr>
        <p:xfrm>
          <a:off x="2660650" y="5668010"/>
          <a:ext cx="6870700" cy="80581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717675"/>
                <a:gridCol w="1717675"/>
                <a:gridCol w="1717675"/>
                <a:gridCol w="1717675"/>
              </a:tblGrid>
              <a:tr h="434340">
                <a:tc>
                  <a:txBody>
                    <a:bodyPr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en-US" sz="1400" b="1">
                          <a:latin typeface="思源黑体 CN Bold" panose="020B0800000000000000" charset="-122"/>
                          <a:ea typeface="思源黑体 CN Bold" panose="020B0800000000000000" charset="-122"/>
                        </a:rPr>
                        <a:t>Minimum</a:t>
                      </a:r>
                      <a:endParaRPr lang="en-US" altLang="en-US" sz="1400" b="1">
                        <a:latin typeface="思源黑体 CN Bold" panose="020B0800000000000000" charset="-122"/>
                        <a:ea typeface="思源黑体 CN Bold" panose="020B0800000000000000" charset="-122"/>
                      </a:endParaRPr>
                    </a:p>
                  </a:txBody>
                  <a:tcPr marL="68580" marR="68580" marT="34290" marB="34290" anchor="ctr">
                    <a:solidFill>
                      <a:srgbClr val="7BC9B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en-US" sz="1400" b="1">
                          <a:latin typeface="思源黑体 CN Bold" panose="020B0800000000000000" charset="-122"/>
                          <a:ea typeface="思源黑体 CN Bold" panose="020B0800000000000000" charset="-122"/>
                        </a:rPr>
                        <a:t>Maximum</a:t>
                      </a:r>
                      <a:endParaRPr lang="en-US" altLang="en-US" sz="1400" b="1">
                        <a:latin typeface="思源黑体 CN Bold" panose="020B0800000000000000" charset="-122"/>
                        <a:ea typeface="思源黑体 CN Bold" panose="020B0800000000000000" charset="-122"/>
                      </a:endParaRPr>
                    </a:p>
                  </a:txBody>
                  <a:tcPr marL="68580" marR="68580" marT="34290" marB="34290" anchor="ctr">
                    <a:solidFill>
                      <a:srgbClr val="7BC9B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sz="1400" b="1">
                          <a:latin typeface="思源黑体 CN Bold" panose="020B0800000000000000" charset="-122"/>
                          <a:ea typeface="思源黑体 CN Bold" panose="020B0800000000000000" charset="-122"/>
                        </a:rPr>
                        <a:t> Median</a:t>
                      </a:r>
                      <a:endParaRPr lang="en-US" altLang="en-US" sz="1400" b="1">
                        <a:latin typeface="思源黑体 CN Bold" panose="020B0800000000000000" charset="-122"/>
                        <a:ea typeface="思源黑体 CN Bold" panose="020B0800000000000000" charset="-122"/>
                      </a:endParaRPr>
                    </a:p>
                  </a:txBody>
                  <a:tcPr marL="68580" marR="68580" marT="34290" marB="34290" anchor="ctr">
                    <a:solidFill>
                      <a:srgbClr val="7BC9B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 b="1">
                          <a:latin typeface="思源黑体 CN Bold" panose="020B0800000000000000" charset="-122"/>
                          <a:ea typeface="思源黑体 CN Bold" panose="020B0800000000000000" charset="-122"/>
                        </a:rPr>
                        <a:t>Mean</a:t>
                      </a:r>
                      <a:endParaRPr lang="en-US" altLang="zh-CN" sz="1400" b="1">
                        <a:latin typeface="思源黑体 CN Bold" panose="020B0800000000000000" charset="-122"/>
                        <a:ea typeface="思源黑体 CN Bold" panose="020B0800000000000000" charset="-122"/>
                      </a:endParaRPr>
                    </a:p>
                  </a:txBody>
                  <a:tcPr marL="68580" marR="68580" marT="34290" marB="34290" anchor="ctr">
                    <a:solidFill>
                      <a:srgbClr val="7BC9BE"/>
                    </a:solidFill>
                  </a:tcPr>
                </a:tc>
              </a:tr>
              <a:tr h="372110">
                <a:tc>
                  <a:txBody>
                    <a:bodyPr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 b="1">
                          <a:solidFill>
                            <a:schemeClr val="bg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</a:rPr>
                        <a:t>13.56</a:t>
                      </a:r>
                      <a:endParaRPr lang="en-US" altLang="zh-CN" sz="1400" b="1">
                        <a:solidFill>
                          <a:schemeClr val="bg1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</a:endParaRPr>
                    </a:p>
                  </a:txBody>
                  <a:tcPr marL="68580" marR="68580" marT="34290" marB="34290" anchor="ctr">
                    <a:solidFill>
                      <a:srgbClr val="EC7B7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 b="1">
                          <a:solidFill>
                            <a:schemeClr val="bg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</a:rPr>
                        <a:t>36.89</a:t>
                      </a:r>
                      <a:endParaRPr lang="en-US" altLang="zh-CN" sz="1400" b="1">
                        <a:solidFill>
                          <a:schemeClr val="bg1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</a:endParaRPr>
                    </a:p>
                  </a:txBody>
                  <a:tcPr marL="68580" marR="68580" marT="34290" marB="34290" anchor="ctr">
                    <a:solidFill>
                      <a:srgbClr val="EC7B7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400" b="1">
                          <a:solidFill>
                            <a:schemeClr val="bg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</a:rPr>
                        <a:t>21.26</a:t>
                      </a:r>
                      <a:endParaRPr lang="en-US" altLang="zh-CN" sz="1400" b="1">
                        <a:solidFill>
                          <a:schemeClr val="bg1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</a:endParaRPr>
                    </a:p>
                  </a:txBody>
                  <a:tcPr marL="68580" marR="68580" marT="34290" marB="34290" anchor="ctr">
                    <a:solidFill>
                      <a:srgbClr val="EC7B71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en-US" sz="1400" b="1">
                          <a:solidFill>
                            <a:schemeClr val="bg1"/>
                          </a:solidFill>
                          <a:latin typeface="思源黑体 CN Bold" panose="020B0800000000000000" charset="-122"/>
                          <a:ea typeface="思源黑体 CN Bold" panose="020B0800000000000000" charset="-122"/>
                        </a:rPr>
                        <a:t>22.18</a:t>
                      </a:r>
                      <a:endParaRPr lang="en-US" altLang="en-US" sz="1400" b="1">
                        <a:solidFill>
                          <a:schemeClr val="bg1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</a:endParaRPr>
                    </a:p>
                  </a:txBody>
                  <a:tcPr marL="68580" marR="68580" marT="34290" marB="34290" anchor="ctr">
                    <a:solidFill>
                      <a:srgbClr val="EC7B71"/>
                    </a:solidFill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3380740" y="2065020"/>
            <a:ext cx="5480050" cy="2742565"/>
            <a:chOff x="5356" y="3252"/>
            <a:chExt cx="8630" cy="4319"/>
          </a:xfrm>
        </p:grpSpPr>
        <p:sp>
          <p:nvSpPr>
            <p:cNvPr id="35" name="椭圆 34"/>
            <p:cNvSpPr/>
            <p:nvPr/>
          </p:nvSpPr>
          <p:spPr>
            <a:xfrm>
              <a:off x="8803" y="3252"/>
              <a:ext cx="1735" cy="1735"/>
            </a:xfrm>
            <a:prstGeom prst="ellipse">
              <a:avLst/>
            </a:prstGeom>
            <a:solidFill>
              <a:srgbClr val="CDA1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4000">
                  <a:solidFill>
                    <a:srgbClr val="EAEA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4000">
                <a:solidFill>
                  <a:srgbClr val="EAEA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356" y="5345"/>
              <a:ext cx="8630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60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Sleep Quality</a:t>
              </a:r>
              <a:endParaRPr lang="en-US" altLang="zh-CN" sz="6000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897" y="6943"/>
              <a:ext cx="554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2000">
                  <a:solidFill>
                    <a:srgbClr val="4C575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duration &amp; time &amp; quality</a:t>
              </a:r>
              <a:endParaRPr lang="en-US" altLang="zh-CN" sz="2000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" name="图表 4"/>
          <p:cNvGraphicFramePr/>
          <p:nvPr/>
        </p:nvGraphicFramePr>
        <p:xfrm>
          <a:off x="2324100" y="817880"/>
          <a:ext cx="7543800" cy="5222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1022350" y="1862455"/>
            <a:ext cx="3091180" cy="1037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lnSpc>
                <a:spcPct val="150000"/>
              </a:lnSpc>
              <a:buNone/>
            </a:pPr>
            <a:r>
              <a:rPr lang="en-US" altLang="zh-CN" sz="1600" b="1" spc="12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sym typeface="+mn-ea"/>
              </a:rPr>
              <a:t>42 </a:t>
            </a:r>
            <a:r>
              <a:rPr lang="en-US" altLang="zh-CN" sz="1600" spc="12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sym typeface="+mn-ea"/>
              </a:rPr>
              <a:t>participants sleep less than 7 hours per day</a:t>
            </a:r>
            <a:endParaRPr lang="zh-CN" altLang="en-US" sz="900" spc="120">
              <a:ln>
                <a:noFill/>
              </a:ln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sym typeface="+mn-ea"/>
            </a:endParaRPr>
          </a:p>
          <a:p>
            <a:pPr indent="0" algn="ctr">
              <a:lnSpc>
                <a:spcPct val="150000"/>
              </a:lnSpc>
              <a:buNone/>
            </a:pPr>
            <a:endParaRPr lang="zh-CN" altLang="en-US" sz="900" spc="120">
              <a:ln>
                <a:noFill/>
              </a:ln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83205" y="424180"/>
            <a:ext cx="67729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 b="1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Sleep duration proportion</a:t>
            </a:r>
            <a:endParaRPr lang="en-US" altLang="zh-CN" sz="3600" b="1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22350" y="4636135"/>
            <a:ext cx="3091180" cy="1245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lnSpc>
                <a:spcPct val="150000"/>
              </a:lnSpc>
              <a:buNone/>
            </a:pPr>
            <a:r>
              <a:rPr lang="en-US" altLang="zh-CN" sz="1600" b="1" spc="12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sym typeface="+mn-ea"/>
              </a:rPr>
              <a:t>41 </a:t>
            </a:r>
            <a:r>
              <a:rPr lang="en-US" altLang="zh-CN" sz="1600" spc="12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sym typeface="+mn-ea"/>
              </a:rPr>
              <a:t>participants sleep just 7 hours per day</a:t>
            </a:r>
            <a:endParaRPr lang="en-US" altLang="zh-CN" sz="900" spc="120">
              <a:ln>
                <a:noFill/>
              </a:ln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sym typeface="+mn-ea"/>
            </a:endParaRPr>
          </a:p>
          <a:p>
            <a:pPr indent="0" algn="ctr">
              <a:lnSpc>
                <a:spcPct val="150000"/>
              </a:lnSpc>
              <a:buNone/>
            </a:pPr>
            <a:endParaRPr lang="zh-CN" altLang="en-US" sz="900" spc="120">
              <a:ln>
                <a:noFill/>
              </a:ln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sym typeface="+mn-ea"/>
            </a:endParaRPr>
          </a:p>
          <a:p>
            <a:pPr indent="0" algn="ctr">
              <a:lnSpc>
                <a:spcPct val="150000"/>
              </a:lnSpc>
              <a:buNone/>
            </a:pPr>
            <a:endParaRPr lang="zh-CN" altLang="en-US" sz="900" spc="120">
              <a:ln>
                <a:noFill/>
              </a:ln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96935" y="2807970"/>
            <a:ext cx="3148965" cy="1037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>
              <a:lnSpc>
                <a:spcPct val="150000"/>
              </a:lnSpc>
              <a:buNone/>
            </a:pPr>
            <a:r>
              <a:rPr lang="en-US" altLang="zh-CN" sz="1600" b="1" spc="12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sym typeface="+mn-ea"/>
              </a:rPr>
              <a:t>72 </a:t>
            </a:r>
            <a:r>
              <a:rPr lang="en-US" altLang="zh-CN" sz="1600" spc="12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  <a:sym typeface="+mn-ea"/>
              </a:rPr>
              <a:t>participants sleep more than 7 hours per day</a:t>
            </a:r>
            <a:endParaRPr lang="zh-CN" altLang="en-US" sz="900" spc="120">
              <a:ln>
                <a:noFill/>
              </a:ln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sym typeface="+mn-ea"/>
            </a:endParaRPr>
          </a:p>
          <a:p>
            <a:pPr indent="0" algn="ctr">
              <a:lnSpc>
                <a:spcPct val="150000"/>
              </a:lnSpc>
              <a:buNone/>
            </a:pPr>
            <a:endParaRPr lang="zh-CN" altLang="en-US" sz="900" spc="120">
              <a:ln>
                <a:noFill/>
              </a:ln>
              <a:solidFill>
                <a:schemeClr val="bg1">
                  <a:lumMod val="5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0" name="图表 9"/>
          <p:cNvGraphicFramePr/>
          <p:nvPr/>
        </p:nvGraphicFramePr>
        <p:xfrm>
          <a:off x="2287270" y="1069340"/>
          <a:ext cx="7617460" cy="54159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2783205" y="424180"/>
            <a:ext cx="67729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 b="1">
                <a:solidFill>
                  <a:srgbClr val="4C575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Sleep quality proportion</a:t>
            </a:r>
            <a:endParaRPr lang="en-US" altLang="zh-CN" sz="3600" b="1">
              <a:solidFill>
                <a:srgbClr val="4C575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" name="图表 2"/>
          <p:cNvGraphicFramePr/>
          <p:nvPr/>
        </p:nvGraphicFramePr>
        <p:xfrm>
          <a:off x="2176145" y="907415"/>
          <a:ext cx="7840345" cy="54629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6" name="文本框 35"/>
          <p:cNvSpPr txBox="1"/>
          <p:nvPr/>
        </p:nvSpPr>
        <p:spPr>
          <a:xfrm>
            <a:off x="2566035" y="497205"/>
            <a:ext cx="8356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Does sleep time affect sleep quality ?</a:t>
            </a:r>
            <a:endParaRPr lang="en-US" altLang="zh-CN" sz="3600" b="1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4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4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1.xml><?xml version="1.0" encoding="utf-8"?>
<p:tagLst xmlns:p="http://schemas.openxmlformats.org/presentationml/2006/main">
  <p:tag name="KSO_WM_UNIT_TABLE_BEAUTIFY" val="smartTable{a4d6739b-6671-483d-af24-6c17b3ba29ce}"/>
</p:tagLst>
</file>

<file path=ppt/tags/tag5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1067</Words>
  <Application>WPS 演示</Application>
  <PresentationFormat>宽屏</PresentationFormat>
  <Paragraphs>124</Paragraphs>
  <Slides>16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Arial</vt:lpstr>
      <vt:lpstr>方正书宋_GBK</vt:lpstr>
      <vt:lpstr>Wingdings</vt:lpstr>
      <vt:lpstr>微软雅黑</vt:lpstr>
      <vt:lpstr>Wingdings</vt:lpstr>
      <vt:lpstr>汉仪中简黑简</vt:lpstr>
      <vt:lpstr>思源黑体 CN Bold</vt:lpstr>
      <vt:lpstr>苹方-简</vt:lpstr>
      <vt:lpstr>微软雅黑 Light</vt:lpstr>
      <vt:lpstr>汉仪中宋S</vt:lpstr>
      <vt:lpstr>汉仪中宋简</vt:lpstr>
      <vt:lpstr>汉仪书宋二S</vt:lpstr>
      <vt:lpstr>汉仪中圆简</vt:lpstr>
      <vt:lpstr>宋体</vt:lpstr>
      <vt:lpstr>Arial Unicode MS</vt:lpstr>
      <vt:lpstr>Calibri</vt:lpstr>
      <vt:lpstr>Helvetica Neue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活动复盘数据分析报告</dc:title>
  <dc:creator>蔡圆圆camille（卡米设计）</dc:creator>
  <cp:lastModifiedBy>zhangbohan</cp:lastModifiedBy>
  <cp:revision>152</cp:revision>
  <dcterms:created xsi:type="dcterms:W3CDTF">2021-04-29T16:19:29Z</dcterms:created>
  <dcterms:modified xsi:type="dcterms:W3CDTF">2021-04-29T16:19:29Z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2052-3.4.2.5348</vt:lpwstr>
  </property>
</Properties>
</file>